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3" r:id="rId1"/>
  </p:sldMasterIdLst>
  <p:sldIdLst>
    <p:sldId id="258" r:id="rId2"/>
    <p:sldId id="262" r:id="rId3"/>
    <p:sldId id="261" r:id="rId4"/>
    <p:sldId id="256" r:id="rId5"/>
    <p:sldId id="257" r:id="rId6"/>
    <p:sldId id="270" r:id="rId7"/>
    <p:sldId id="264" r:id="rId8"/>
    <p:sldId id="265" r:id="rId9"/>
    <p:sldId id="266" r:id="rId10"/>
    <p:sldId id="268" r:id="rId11"/>
    <p:sldId id="26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91AA89-FB7E-B48F-53B1-56D64205250C}" v="1" dt="2023-02-15T14:14:19.396"/>
    <p1510:client id="{AF613152-56C5-4493-BCEE-8450EFAF1825}" v="1" dt="2023-02-18T15:02:18.0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93" d="100"/>
          <a:sy n="93" d="100"/>
        </p:scale>
        <p:origin x="96" y="14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B1B01C-128F-4D94-A8E6-F91932760BD8}"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9B15143-A86B-496E-B13E-D6B8C828BB87}">
      <dgm:prSet/>
      <dgm:spPr/>
      <dgm:t>
        <a:bodyPr/>
        <a:lstStyle/>
        <a:p>
          <a:pPr>
            <a:lnSpc>
              <a:spcPct val="100000"/>
            </a:lnSpc>
          </a:pPr>
          <a:r>
            <a:rPr lang="en-US" dirty="0"/>
            <a:t>The Poor housekeeping Coordinator is the liaison between site staff and the Resident Service Coordinators</a:t>
          </a:r>
        </a:p>
      </dgm:t>
    </dgm:pt>
    <dgm:pt modelId="{EEC68F3E-B964-4732-BD46-83E54FA2C4C5}" type="parTrans" cxnId="{30F7B13D-60FA-47B8-8BD4-8BBBEB1DE35D}">
      <dgm:prSet/>
      <dgm:spPr/>
      <dgm:t>
        <a:bodyPr/>
        <a:lstStyle/>
        <a:p>
          <a:endParaRPr lang="en-US"/>
        </a:p>
      </dgm:t>
    </dgm:pt>
    <dgm:pt modelId="{BBFFC9ED-77C7-43D4-A30A-0E663B3DC5E7}" type="sibTrans" cxnId="{30F7B13D-60FA-47B8-8BD4-8BBBEB1DE35D}">
      <dgm:prSet/>
      <dgm:spPr/>
      <dgm:t>
        <a:bodyPr/>
        <a:lstStyle/>
        <a:p>
          <a:pPr>
            <a:lnSpc>
              <a:spcPct val="100000"/>
            </a:lnSpc>
          </a:pPr>
          <a:endParaRPr lang="en-US"/>
        </a:p>
      </dgm:t>
    </dgm:pt>
    <dgm:pt modelId="{95A8F23B-A4A3-4656-B067-11A99D050A36}">
      <dgm:prSet/>
      <dgm:spPr/>
      <dgm:t>
        <a:bodyPr/>
        <a:lstStyle/>
        <a:p>
          <a:pPr rtl="0">
            <a:lnSpc>
              <a:spcPct val="100000"/>
            </a:lnSpc>
          </a:pPr>
          <a:r>
            <a:rPr lang="en-US" dirty="0">
              <a:solidFill>
                <a:schemeClr val="tx1"/>
              </a:solidFill>
            </a:rPr>
            <a:t>To assist </a:t>
          </a:r>
          <a:r>
            <a:rPr lang="en-US" dirty="0">
              <a:solidFill>
                <a:schemeClr val="tx1"/>
              </a:solidFill>
              <a:latin typeface="Corbel" panose="020B0503020204020204"/>
            </a:rPr>
            <a:t>with helping </a:t>
          </a:r>
          <a:r>
            <a:rPr lang="en-US" dirty="0">
              <a:solidFill>
                <a:schemeClr val="tx1"/>
              </a:solidFill>
            </a:rPr>
            <a:t> the Resident Service Coordinators visit and speak to the residents.</a:t>
          </a:r>
          <a:r>
            <a:rPr lang="en-US" dirty="0">
              <a:solidFill>
                <a:schemeClr val="tx1"/>
              </a:solidFill>
              <a:latin typeface="Corbel" panose="020B0503020204020204"/>
            </a:rPr>
            <a:t> </a:t>
          </a:r>
          <a:endParaRPr lang="en-US" dirty="0">
            <a:solidFill>
              <a:schemeClr val="tx1"/>
            </a:solidFill>
          </a:endParaRPr>
        </a:p>
      </dgm:t>
    </dgm:pt>
    <dgm:pt modelId="{B95F0431-9F7C-41C1-B4A6-E55C697C6B53}" type="parTrans" cxnId="{6D658914-DABB-4172-9305-A209B9A5B4FE}">
      <dgm:prSet/>
      <dgm:spPr/>
      <dgm:t>
        <a:bodyPr/>
        <a:lstStyle/>
        <a:p>
          <a:endParaRPr lang="en-US"/>
        </a:p>
      </dgm:t>
    </dgm:pt>
    <dgm:pt modelId="{D91419FD-5BFD-4605-843D-16742055B4AF}" type="sibTrans" cxnId="{6D658914-DABB-4172-9305-A209B9A5B4FE}">
      <dgm:prSet/>
      <dgm:spPr/>
      <dgm:t>
        <a:bodyPr/>
        <a:lstStyle/>
        <a:p>
          <a:pPr>
            <a:lnSpc>
              <a:spcPct val="100000"/>
            </a:lnSpc>
          </a:pPr>
          <a:endParaRPr lang="en-US"/>
        </a:p>
      </dgm:t>
    </dgm:pt>
    <dgm:pt modelId="{613214C8-D0AD-4D30-840F-CABFE69DBE15}">
      <dgm:prSet/>
      <dgm:spPr/>
      <dgm:t>
        <a:bodyPr/>
        <a:lstStyle/>
        <a:p>
          <a:pPr>
            <a:lnSpc>
              <a:spcPct val="100000"/>
            </a:lnSpc>
          </a:pPr>
          <a:r>
            <a:rPr lang="en-US" dirty="0"/>
            <a:t>To provide training on how to maintain and upkeep their homes</a:t>
          </a:r>
        </a:p>
      </dgm:t>
    </dgm:pt>
    <dgm:pt modelId="{BABAF045-6377-4237-9E23-3629F1DE0E29}" type="parTrans" cxnId="{0C24D9E2-25DF-4447-9413-D8E3E6D82686}">
      <dgm:prSet/>
      <dgm:spPr/>
      <dgm:t>
        <a:bodyPr/>
        <a:lstStyle/>
        <a:p>
          <a:endParaRPr lang="en-US"/>
        </a:p>
      </dgm:t>
    </dgm:pt>
    <dgm:pt modelId="{323021E6-2200-48E3-9932-3C5086C6CB27}" type="sibTrans" cxnId="{0C24D9E2-25DF-4447-9413-D8E3E6D82686}">
      <dgm:prSet/>
      <dgm:spPr/>
      <dgm:t>
        <a:bodyPr/>
        <a:lstStyle/>
        <a:p>
          <a:pPr>
            <a:lnSpc>
              <a:spcPct val="100000"/>
            </a:lnSpc>
          </a:pPr>
          <a:endParaRPr lang="en-US"/>
        </a:p>
      </dgm:t>
    </dgm:pt>
    <dgm:pt modelId="{8F8D7ABE-02E3-46A2-B6A7-D70059874FBC}">
      <dgm:prSet/>
      <dgm:spPr/>
      <dgm:t>
        <a:bodyPr/>
        <a:lstStyle/>
        <a:p>
          <a:pPr>
            <a:lnSpc>
              <a:spcPct val="100000"/>
            </a:lnSpc>
          </a:pPr>
          <a:r>
            <a:rPr lang="en-US" dirty="0"/>
            <a:t>To help decrease rodent issues</a:t>
          </a:r>
        </a:p>
      </dgm:t>
    </dgm:pt>
    <dgm:pt modelId="{41F8D01C-C6F2-45DB-A626-B574813421ED}" type="parTrans" cxnId="{E2C19DE6-5D06-4BDD-8BEA-04AA3280ACB0}">
      <dgm:prSet/>
      <dgm:spPr/>
      <dgm:t>
        <a:bodyPr/>
        <a:lstStyle/>
        <a:p>
          <a:endParaRPr lang="en-US"/>
        </a:p>
      </dgm:t>
    </dgm:pt>
    <dgm:pt modelId="{A72341E9-9D22-400A-910B-6A96010CB5D3}" type="sibTrans" cxnId="{E2C19DE6-5D06-4BDD-8BEA-04AA3280ACB0}">
      <dgm:prSet/>
      <dgm:spPr/>
      <dgm:t>
        <a:bodyPr/>
        <a:lstStyle/>
        <a:p>
          <a:pPr>
            <a:lnSpc>
              <a:spcPct val="100000"/>
            </a:lnSpc>
          </a:pPr>
          <a:endParaRPr lang="en-US"/>
        </a:p>
      </dgm:t>
    </dgm:pt>
    <dgm:pt modelId="{BF1BF311-F5E6-448B-B8AD-8425E7640270}">
      <dgm:prSet/>
      <dgm:spPr/>
      <dgm:t>
        <a:bodyPr/>
        <a:lstStyle/>
        <a:p>
          <a:pPr rtl="0">
            <a:lnSpc>
              <a:spcPct val="100000"/>
            </a:lnSpc>
          </a:pPr>
          <a:r>
            <a:rPr lang="en-US" dirty="0"/>
            <a:t>Improve our REAC scores</a:t>
          </a:r>
          <a:r>
            <a:rPr lang="en-US" dirty="0">
              <a:latin typeface="Corbel" panose="020B0503020204020204"/>
            </a:rPr>
            <a:t> </a:t>
          </a:r>
          <a:endParaRPr lang="en-US" dirty="0"/>
        </a:p>
      </dgm:t>
    </dgm:pt>
    <dgm:pt modelId="{192618EE-977D-41B0-BA58-96EBB738A402}" type="parTrans" cxnId="{378AFEE4-E9B0-4F9B-B8C7-D9988239BBAF}">
      <dgm:prSet/>
      <dgm:spPr/>
      <dgm:t>
        <a:bodyPr/>
        <a:lstStyle/>
        <a:p>
          <a:endParaRPr lang="en-US"/>
        </a:p>
      </dgm:t>
    </dgm:pt>
    <dgm:pt modelId="{B091D0A4-610D-4544-B11A-46DF283C6F20}" type="sibTrans" cxnId="{378AFEE4-E9B0-4F9B-B8C7-D9988239BBAF}">
      <dgm:prSet/>
      <dgm:spPr/>
      <dgm:t>
        <a:bodyPr/>
        <a:lstStyle/>
        <a:p>
          <a:pPr>
            <a:lnSpc>
              <a:spcPct val="100000"/>
            </a:lnSpc>
          </a:pPr>
          <a:endParaRPr lang="en-US"/>
        </a:p>
      </dgm:t>
    </dgm:pt>
    <dgm:pt modelId="{6451DD42-4649-4A87-AAD6-C927D824D407}">
      <dgm:prSet/>
      <dgm:spPr/>
      <dgm:t>
        <a:bodyPr/>
        <a:lstStyle/>
        <a:p>
          <a:pPr>
            <a:lnSpc>
              <a:spcPct val="100000"/>
            </a:lnSpc>
          </a:pPr>
          <a:r>
            <a:rPr lang="en-US" dirty="0"/>
            <a:t>Decrease in cost to turn a vacant unit</a:t>
          </a:r>
        </a:p>
      </dgm:t>
    </dgm:pt>
    <dgm:pt modelId="{67173D11-3990-49E2-9126-68FBA0891209}" type="parTrans" cxnId="{2D72431A-E258-409A-A172-C5A00636B49F}">
      <dgm:prSet/>
      <dgm:spPr/>
      <dgm:t>
        <a:bodyPr/>
        <a:lstStyle/>
        <a:p>
          <a:endParaRPr lang="en-US"/>
        </a:p>
      </dgm:t>
    </dgm:pt>
    <dgm:pt modelId="{2E333C6A-6974-4533-B591-1D8DB9AF1D5F}" type="sibTrans" cxnId="{2D72431A-E258-409A-A172-C5A00636B49F}">
      <dgm:prSet/>
      <dgm:spPr/>
      <dgm:t>
        <a:bodyPr/>
        <a:lstStyle/>
        <a:p>
          <a:endParaRPr lang="en-US"/>
        </a:p>
      </dgm:t>
    </dgm:pt>
    <dgm:pt modelId="{594909AF-5018-403C-A865-0BD626E25D22}" type="pres">
      <dgm:prSet presAssocID="{76B1B01C-128F-4D94-A8E6-F91932760BD8}" presName="root" presStyleCnt="0">
        <dgm:presLayoutVars>
          <dgm:dir/>
          <dgm:resizeHandles val="exact"/>
        </dgm:presLayoutVars>
      </dgm:prSet>
      <dgm:spPr/>
    </dgm:pt>
    <dgm:pt modelId="{8C952CE6-EAF4-4250-AE2C-0969971095A1}" type="pres">
      <dgm:prSet presAssocID="{76B1B01C-128F-4D94-A8E6-F91932760BD8}" presName="container" presStyleCnt="0">
        <dgm:presLayoutVars>
          <dgm:dir/>
          <dgm:resizeHandles val="exact"/>
        </dgm:presLayoutVars>
      </dgm:prSet>
      <dgm:spPr/>
    </dgm:pt>
    <dgm:pt modelId="{974198A3-42C2-45D8-A03C-9843D633B931}" type="pres">
      <dgm:prSet presAssocID="{C9B15143-A86B-496E-B13E-D6B8C828BB87}" presName="compNode" presStyleCnt="0"/>
      <dgm:spPr/>
    </dgm:pt>
    <dgm:pt modelId="{5A148212-8FB0-4E37-9F28-255D4B1D29F8}" type="pres">
      <dgm:prSet presAssocID="{C9B15143-A86B-496E-B13E-D6B8C828BB87}" presName="iconBgRect" presStyleLbl="bgShp" presStyleIdx="0" presStyleCnt="6"/>
      <dgm:spPr/>
    </dgm:pt>
    <dgm:pt modelId="{0A5EDCA5-1F23-4085-8075-5E4BF58A8791}" type="pres">
      <dgm:prSet presAssocID="{C9B15143-A86B-496E-B13E-D6B8C828BB87}" presName="iconRect" presStyleLbl="nod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Group of women with solid fill"/>
        </a:ext>
      </dgm:extLst>
    </dgm:pt>
    <dgm:pt modelId="{2489BE75-34E6-45AC-A388-95EE13D831DB}" type="pres">
      <dgm:prSet presAssocID="{C9B15143-A86B-496E-B13E-D6B8C828BB87}" presName="spaceRect" presStyleCnt="0"/>
      <dgm:spPr/>
    </dgm:pt>
    <dgm:pt modelId="{8E4C6A12-909E-41BD-AEFA-CD34B732B7F6}" type="pres">
      <dgm:prSet presAssocID="{C9B15143-A86B-496E-B13E-D6B8C828BB87}" presName="textRect" presStyleLbl="revTx" presStyleIdx="0" presStyleCnt="6">
        <dgm:presLayoutVars>
          <dgm:chMax val="1"/>
          <dgm:chPref val="1"/>
        </dgm:presLayoutVars>
      </dgm:prSet>
      <dgm:spPr/>
    </dgm:pt>
    <dgm:pt modelId="{9E55A458-A9F5-433C-B409-EA1F4A49722E}" type="pres">
      <dgm:prSet presAssocID="{BBFFC9ED-77C7-43D4-A30A-0E663B3DC5E7}" presName="sibTrans" presStyleLbl="sibTrans2D1" presStyleIdx="0" presStyleCnt="0"/>
      <dgm:spPr/>
    </dgm:pt>
    <dgm:pt modelId="{7A1DD4FD-F7E7-40AB-A622-F44E43B434D2}" type="pres">
      <dgm:prSet presAssocID="{95A8F23B-A4A3-4656-B067-11A99D050A36}" presName="compNode" presStyleCnt="0"/>
      <dgm:spPr/>
    </dgm:pt>
    <dgm:pt modelId="{09A86A5A-CC2C-417F-B06E-6DBAEB1A5DEF}" type="pres">
      <dgm:prSet presAssocID="{95A8F23B-A4A3-4656-B067-11A99D050A36}" presName="iconBgRect" presStyleLbl="bgShp" presStyleIdx="1" presStyleCnt="6"/>
      <dgm:spPr/>
    </dgm:pt>
    <dgm:pt modelId="{4CE73D81-2789-4BD7-8091-2AAE7DF2FA16}" type="pres">
      <dgm:prSet presAssocID="{95A8F23B-A4A3-4656-B067-11A99D050A36}"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ll center"/>
        </a:ext>
      </dgm:extLst>
    </dgm:pt>
    <dgm:pt modelId="{CE5BBAF3-CFE7-40B5-82FF-222D46C58096}" type="pres">
      <dgm:prSet presAssocID="{95A8F23B-A4A3-4656-B067-11A99D050A36}" presName="spaceRect" presStyleCnt="0"/>
      <dgm:spPr/>
    </dgm:pt>
    <dgm:pt modelId="{2BFC65DF-8582-4CC9-8BC6-5682A6566C24}" type="pres">
      <dgm:prSet presAssocID="{95A8F23B-A4A3-4656-B067-11A99D050A36}" presName="textRect" presStyleLbl="revTx" presStyleIdx="1" presStyleCnt="6">
        <dgm:presLayoutVars>
          <dgm:chMax val="1"/>
          <dgm:chPref val="1"/>
        </dgm:presLayoutVars>
      </dgm:prSet>
      <dgm:spPr/>
    </dgm:pt>
    <dgm:pt modelId="{48D62698-BE87-431F-A2A2-0B7AFD7F8652}" type="pres">
      <dgm:prSet presAssocID="{D91419FD-5BFD-4605-843D-16742055B4AF}" presName="sibTrans" presStyleLbl="sibTrans2D1" presStyleIdx="0" presStyleCnt="0"/>
      <dgm:spPr/>
    </dgm:pt>
    <dgm:pt modelId="{4A5DDA95-70BD-425B-BD24-40B0775ABA92}" type="pres">
      <dgm:prSet presAssocID="{613214C8-D0AD-4D30-840F-CABFE69DBE15}" presName="compNode" presStyleCnt="0"/>
      <dgm:spPr/>
    </dgm:pt>
    <dgm:pt modelId="{4C966AE2-EAF6-431F-975D-F479B0D239C2}" type="pres">
      <dgm:prSet presAssocID="{613214C8-D0AD-4D30-840F-CABFE69DBE15}" presName="iconBgRect" presStyleLbl="bgShp" presStyleIdx="2" presStyleCnt="6"/>
      <dgm:spPr/>
    </dgm:pt>
    <dgm:pt modelId="{102DEBFA-C9C0-4CCF-8D4F-8A63038A25C4}" type="pres">
      <dgm:prSet presAssocID="{613214C8-D0AD-4D30-840F-CABFE69DBE15}"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use"/>
        </a:ext>
      </dgm:extLst>
    </dgm:pt>
    <dgm:pt modelId="{C98D6076-433A-4A8F-BC1F-9B0E5F32CAE4}" type="pres">
      <dgm:prSet presAssocID="{613214C8-D0AD-4D30-840F-CABFE69DBE15}" presName="spaceRect" presStyleCnt="0"/>
      <dgm:spPr/>
    </dgm:pt>
    <dgm:pt modelId="{B30CE08F-F2A4-489A-B957-CF2FD8A15103}" type="pres">
      <dgm:prSet presAssocID="{613214C8-D0AD-4D30-840F-CABFE69DBE15}" presName="textRect" presStyleLbl="revTx" presStyleIdx="2" presStyleCnt="6">
        <dgm:presLayoutVars>
          <dgm:chMax val="1"/>
          <dgm:chPref val="1"/>
        </dgm:presLayoutVars>
      </dgm:prSet>
      <dgm:spPr/>
    </dgm:pt>
    <dgm:pt modelId="{9A6CEB49-C66E-4A16-B4FC-557714770B29}" type="pres">
      <dgm:prSet presAssocID="{323021E6-2200-48E3-9932-3C5086C6CB27}" presName="sibTrans" presStyleLbl="sibTrans2D1" presStyleIdx="0" presStyleCnt="0"/>
      <dgm:spPr/>
    </dgm:pt>
    <dgm:pt modelId="{CA7FAD24-AC34-46D5-8633-1675B99E62A6}" type="pres">
      <dgm:prSet presAssocID="{8F8D7ABE-02E3-46A2-B6A7-D70059874FBC}" presName="compNode" presStyleCnt="0"/>
      <dgm:spPr/>
    </dgm:pt>
    <dgm:pt modelId="{3CD7C1C4-6BE4-4471-B03B-F9083D8AB020}" type="pres">
      <dgm:prSet presAssocID="{8F8D7ABE-02E3-46A2-B6A7-D70059874FBC}" presName="iconBgRect" presStyleLbl="bgShp" presStyleIdx="3" presStyleCnt="6"/>
      <dgm:spPr/>
    </dgm:pt>
    <dgm:pt modelId="{0DB3B4CE-C245-45B7-9305-ED68CB72595D}" type="pres">
      <dgm:prSet presAssocID="{8F8D7ABE-02E3-46A2-B6A7-D70059874FBC}"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at"/>
        </a:ext>
      </dgm:extLst>
    </dgm:pt>
    <dgm:pt modelId="{AFCD2B9A-8AFD-496C-B8BF-A97CAD351740}" type="pres">
      <dgm:prSet presAssocID="{8F8D7ABE-02E3-46A2-B6A7-D70059874FBC}" presName="spaceRect" presStyleCnt="0"/>
      <dgm:spPr/>
    </dgm:pt>
    <dgm:pt modelId="{DD6CF5CC-7E60-4AEF-B79B-DAAFB4F125BC}" type="pres">
      <dgm:prSet presAssocID="{8F8D7ABE-02E3-46A2-B6A7-D70059874FBC}" presName="textRect" presStyleLbl="revTx" presStyleIdx="3" presStyleCnt="6">
        <dgm:presLayoutVars>
          <dgm:chMax val="1"/>
          <dgm:chPref val="1"/>
        </dgm:presLayoutVars>
      </dgm:prSet>
      <dgm:spPr/>
    </dgm:pt>
    <dgm:pt modelId="{EDEACA05-E9BA-441E-B534-7CE6D07CA7C8}" type="pres">
      <dgm:prSet presAssocID="{A72341E9-9D22-400A-910B-6A96010CB5D3}" presName="sibTrans" presStyleLbl="sibTrans2D1" presStyleIdx="0" presStyleCnt="0"/>
      <dgm:spPr/>
    </dgm:pt>
    <dgm:pt modelId="{E333C59D-65C4-4188-82EE-9DF04B4DD959}" type="pres">
      <dgm:prSet presAssocID="{BF1BF311-F5E6-448B-B8AD-8425E7640270}" presName="compNode" presStyleCnt="0"/>
      <dgm:spPr/>
    </dgm:pt>
    <dgm:pt modelId="{921DD755-127E-42C6-85AB-CA40DD4496E0}" type="pres">
      <dgm:prSet presAssocID="{BF1BF311-F5E6-448B-B8AD-8425E7640270}" presName="iconBgRect" presStyleLbl="bgShp" presStyleIdx="4" presStyleCnt="6"/>
      <dgm:spPr/>
    </dgm:pt>
    <dgm:pt modelId="{385E1DB6-7224-424B-9D05-085015200D44}" type="pres">
      <dgm:prSet presAssocID="{BF1BF311-F5E6-448B-B8AD-8425E7640270}"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pward trend"/>
        </a:ext>
      </dgm:extLst>
    </dgm:pt>
    <dgm:pt modelId="{1F1DAE37-0E7E-4921-A525-7D9E96A5354B}" type="pres">
      <dgm:prSet presAssocID="{BF1BF311-F5E6-448B-B8AD-8425E7640270}" presName="spaceRect" presStyleCnt="0"/>
      <dgm:spPr/>
    </dgm:pt>
    <dgm:pt modelId="{11956842-50BD-4871-94FB-5D08119B1E6A}" type="pres">
      <dgm:prSet presAssocID="{BF1BF311-F5E6-448B-B8AD-8425E7640270}" presName="textRect" presStyleLbl="revTx" presStyleIdx="4" presStyleCnt="6">
        <dgm:presLayoutVars>
          <dgm:chMax val="1"/>
          <dgm:chPref val="1"/>
        </dgm:presLayoutVars>
      </dgm:prSet>
      <dgm:spPr/>
    </dgm:pt>
    <dgm:pt modelId="{C6BC0202-559B-47C8-8849-82039FEFAE19}" type="pres">
      <dgm:prSet presAssocID="{B091D0A4-610D-4544-B11A-46DF283C6F20}" presName="sibTrans" presStyleLbl="sibTrans2D1" presStyleIdx="0" presStyleCnt="0"/>
      <dgm:spPr/>
    </dgm:pt>
    <dgm:pt modelId="{2F5CE634-694B-49D5-A92C-24C7C1873E99}" type="pres">
      <dgm:prSet presAssocID="{6451DD42-4649-4A87-AAD6-C927D824D407}" presName="compNode" presStyleCnt="0"/>
      <dgm:spPr/>
    </dgm:pt>
    <dgm:pt modelId="{FF856A40-A37B-49CC-8B87-21E9C58D4D89}" type="pres">
      <dgm:prSet presAssocID="{6451DD42-4649-4A87-AAD6-C927D824D407}" presName="iconBgRect" presStyleLbl="bgShp" presStyleIdx="5" presStyleCnt="6"/>
      <dgm:spPr/>
    </dgm:pt>
    <dgm:pt modelId="{CBB1F458-E515-416A-8121-238CDCFC1C85}" type="pres">
      <dgm:prSet presAssocID="{6451DD42-4649-4A87-AAD6-C927D824D407}"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ownward trend"/>
        </a:ext>
      </dgm:extLst>
    </dgm:pt>
    <dgm:pt modelId="{D1A933B8-2296-4727-827F-1ABFE50E9178}" type="pres">
      <dgm:prSet presAssocID="{6451DD42-4649-4A87-AAD6-C927D824D407}" presName="spaceRect" presStyleCnt="0"/>
      <dgm:spPr/>
    </dgm:pt>
    <dgm:pt modelId="{1BE1FE74-9185-4381-856C-06C054982003}" type="pres">
      <dgm:prSet presAssocID="{6451DD42-4649-4A87-AAD6-C927D824D407}" presName="textRect" presStyleLbl="revTx" presStyleIdx="5" presStyleCnt="6">
        <dgm:presLayoutVars>
          <dgm:chMax val="1"/>
          <dgm:chPref val="1"/>
        </dgm:presLayoutVars>
      </dgm:prSet>
      <dgm:spPr/>
    </dgm:pt>
  </dgm:ptLst>
  <dgm:cxnLst>
    <dgm:cxn modelId="{5A590605-C7E5-4F69-BEC7-23A13972A4C8}" type="presOf" srcId="{A72341E9-9D22-400A-910B-6A96010CB5D3}" destId="{EDEACA05-E9BA-441E-B534-7CE6D07CA7C8}" srcOrd="0" destOrd="0" presId="urn:microsoft.com/office/officeart/2018/2/layout/IconCircleList"/>
    <dgm:cxn modelId="{6D658914-DABB-4172-9305-A209B9A5B4FE}" srcId="{76B1B01C-128F-4D94-A8E6-F91932760BD8}" destId="{95A8F23B-A4A3-4656-B067-11A99D050A36}" srcOrd="1" destOrd="0" parTransId="{B95F0431-9F7C-41C1-B4A6-E55C697C6B53}" sibTransId="{D91419FD-5BFD-4605-843D-16742055B4AF}"/>
    <dgm:cxn modelId="{2D72431A-E258-409A-A172-C5A00636B49F}" srcId="{76B1B01C-128F-4D94-A8E6-F91932760BD8}" destId="{6451DD42-4649-4A87-AAD6-C927D824D407}" srcOrd="5" destOrd="0" parTransId="{67173D11-3990-49E2-9126-68FBA0891209}" sibTransId="{2E333C6A-6974-4533-B591-1D8DB9AF1D5F}"/>
    <dgm:cxn modelId="{D251CE20-A9B2-470F-B540-8293343880BD}" type="presOf" srcId="{95A8F23B-A4A3-4656-B067-11A99D050A36}" destId="{2BFC65DF-8582-4CC9-8BC6-5682A6566C24}" srcOrd="0" destOrd="0" presId="urn:microsoft.com/office/officeart/2018/2/layout/IconCircleList"/>
    <dgm:cxn modelId="{492C8F26-681C-4C24-B255-0386EDCAA87C}" type="presOf" srcId="{6451DD42-4649-4A87-AAD6-C927D824D407}" destId="{1BE1FE74-9185-4381-856C-06C054982003}" srcOrd="0" destOrd="0" presId="urn:microsoft.com/office/officeart/2018/2/layout/IconCircleList"/>
    <dgm:cxn modelId="{67393A3A-20AF-41FE-A90C-8983146B74CF}" type="presOf" srcId="{8F8D7ABE-02E3-46A2-B6A7-D70059874FBC}" destId="{DD6CF5CC-7E60-4AEF-B79B-DAAFB4F125BC}" srcOrd="0" destOrd="0" presId="urn:microsoft.com/office/officeart/2018/2/layout/IconCircleList"/>
    <dgm:cxn modelId="{30F7B13D-60FA-47B8-8BD4-8BBBEB1DE35D}" srcId="{76B1B01C-128F-4D94-A8E6-F91932760BD8}" destId="{C9B15143-A86B-496E-B13E-D6B8C828BB87}" srcOrd="0" destOrd="0" parTransId="{EEC68F3E-B964-4732-BD46-83E54FA2C4C5}" sibTransId="{BBFFC9ED-77C7-43D4-A30A-0E663B3DC5E7}"/>
    <dgm:cxn modelId="{95D03181-9845-4DF4-A16E-3E15588D4478}" type="presOf" srcId="{C9B15143-A86B-496E-B13E-D6B8C828BB87}" destId="{8E4C6A12-909E-41BD-AEFA-CD34B732B7F6}" srcOrd="0" destOrd="0" presId="urn:microsoft.com/office/officeart/2018/2/layout/IconCircleList"/>
    <dgm:cxn modelId="{10234685-FB24-49B9-9FB8-CD2241528406}" type="presOf" srcId="{B091D0A4-610D-4544-B11A-46DF283C6F20}" destId="{C6BC0202-559B-47C8-8849-82039FEFAE19}" srcOrd="0" destOrd="0" presId="urn:microsoft.com/office/officeart/2018/2/layout/IconCircleList"/>
    <dgm:cxn modelId="{2104F3AC-5BAA-469C-8CD5-3E7AECFD90DC}" type="presOf" srcId="{BF1BF311-F5E6-448B-B8AD-8425E7640270}" destId="{11956842-50BD-4871-94FB-5D08119B1E6A}" srcOrd="0" destOrd="0" presId="urn:microsoft.com/office/officeart/2018/2/layout/IconCircleList"/>
    <dgm:cxn modelId="{985592CB-7529-4237-950B-86F7839E8D4D}" type="presOf" srcId="{613214C8-D0AD-4D30-840F-CABFE69DBE15}" destId="{B30CE08F-F2A4-489A-B957-CF2FD8A15103}" srcOrd="0" destOrd="0" presId="urn:microsoft.com/office/officeart/2018/2/layout/IconCircleList"/>
    <dgm:cxn modelId="{0C24D9E2-25DF-4447-9413-D8E3E6D82686}" srcId="{76B1B01C-128F-4D94-A8E6-F91932760BD8}" destId="{613214C8-D0AD-4D30-840F-CABFE69DBE15}" srcOrd="2" destOrd="0" parTransId="{BABAF045-6377-4237-9E23-3629F1DE0E29}" sibTransId="{323021E6-2200-48E3-9932-3C5086C6CB27}"/>
    <dgm:cxn modelId="{378AFEE4-E9B0-4F9B-B8C7-D9988239BBAF}" srcId="{76B1B01C-128F-4D94-A8E6-F91932760BD8}" destId="{BF1BF311-F5E6-448B-B8AD-8425E7640270}" srcOrd="4" destOrd="0" parTransId="{192618EE-977D-41B0-BA58-96EBB738A402}" sibTransId="{B091D0A4-610D-4544-B11A-46DF283C6F20}"/>
    <dgm:cxn modelId="{696B88E6-947E-4B5F-8D3F-99BA6F9BCC42}" type="presOf" srcId="{BBFFC9ED-77C7-43D4-A30A-0E663B3DC5E7}" destId="{9E55A458-A9F5-433C-B409-EA1F4A49722E}" srcOrd="0" destOrd="0" presId="urn:microsoft.com/office/officeart/2018/2/layout/IconCircleList"/>
    <dgm:cxn modelId="{E2C19DE6-5D06-4BDD-8BEA-04AA3280ACB0}" srcId="{76B1B01C-128F-4D94-A8E6-F91932760BD8}" destId="{8F8D7ABE-02E3-46A2-B6A7-D70059874FBC}" srcOrd="3" destOrd="0" parTransId="{41F8D01C-C6F2-45DB-A626-B574813421ED}" sibTransId="{A72341E9-9D22-400A-910B-6A96010CB5D3}"/>
    <dgm:cxn modelId="{DFB4D1EB-254B-4425-935C-A2E9AC936922}" type="presOf" srcId="{323021E6-2200-48E3-9932-3C5086C6CB27}" destId="{9A6CEB49-C66E-4A16-B4FC-557714770B29}" srcOrd="0" destOrd="0" presId="urn:microsoft.com/office/officeart/2018/2/layout/IconCircleList"/>
    <dgm:cxn modelId="{7DC2E0EC-572C-4DF8-B484-EA81A1D07264}" type="presOf" srcId="{D91419FD-5BFD-4605-843D-16742055B4AF}" destId="{48D62698-BE87-431F-A2A2-0B7AFD7F8652}" srcOrd="0" destOrd="0" presId="urn:microsoft.com/office/officeart/2018/2/layout/IconCircleList"/>
    <dgm:cxn modelId="{CE4F31F7-65C4-492F-A03B-B6EF5941476E}" type="presOf" srcId="{76B1B01C-128F-4D94-A8E6-F91932760BD8}" destId="{594909AF-5018-403C-A865-0BD626E25D22}" srcOrd="0" destOrd="0" presId="urn:microsoft.com/office/officeart/2018/2/layout/IconCircleList"/>
    <dgm:cxn modelId="{FC72F51C-1095-416A-9EF3-3993852CE60B}" type="presParOf" srcId="{594909AF-5018-403C-A865-0BD626E25D22}" destId="{8C952CE6-EAF4-4250-AE2C-0969971095A1}" srcOrd="0" destOrd="0" presId="urn:microsoft.com/office/officeart/2018/2/layout/IconCircleList"/>
    <dgm:cxn modelId="{F7EF2103-9BEC-4930-84B1-A942B789CF12}" type="presParOf" srcId="{8C952CE6-EAF4-4250-AE2C-0969971095A1}" destId="{974198A3-42C2-45D8-A03C-9843D633B931}" srcOrd="0" destOrd="0" presId="urn:microsoft.com/office/officeart/2018/2/layout/IconCircleList"/>
    <dgm:cxn modelId="{59523EDF-B30D-48AA-922A-60B8C21FC736}" type="presParOf" srcId="{974198A3-42C2-45D8-A03C-9843D633B931}" destId="{5A148212-8FB0-4E37-9F28-255D4B1D29F8}" srcOrd="0" destOrd="0" presId="urn:microsoft.com/office/officeart/2018/2/layout/IconCircleList"/>
    <dgm:cxn modelId="{9FA2FAE9-22BA-40EF-ADB1-3E33DC5F2F8D}" type="presParOf" srcId="{974198A3-42C2-45D8-A03C-9843D633B931}" destId="{0A5EDCA5-1F23-4085-8075-5E4BF58A8791}" srcOrd="1" destOrd="0" presId="urn:microsoft.com/office/officeart/2018/2/layout/IconCircleList"/>
    <dgm:cxn modelId="{96BB0EE3-24FF-48C8-B1FE-0CC5ACF851E6}" type="presParOf" srcId="{974198A3-42C2-45D8-A03C-9843D633B931}" destId="{2489BE75-34E6-45AC-A388-95EE13D831DB}" srcOrd="2" destOrd="0" presId="urn:microsoft.com/office/officeart/2018/2/layout/IconCircleList"/>
    <dgm:cxn modelId="{8CA8BD06-C74A-46E8-880E-2302145B9D18}" type="presParOf" srcId="{974198A3-42C2-45D8-A03C-9843D633B931}" destId="{8E4C6A12-909E-41BD-AEFA-CD34B732B7F6}" srcOrd="3" destOrd="0" presId="urn:microsoft.com/office/officeart/2018/2/layout/IconCircleList"/>
    <dgm:cxn modelId="{35788A37-BABB-4E81-B34A-95760967E8C0}" type="presParOf" srcId="{8C952CE6-EAF4-4250-AE2C-0969971095A1}" destId="{9E55A458-A9F5-433C-B409-EA1F4A49722E}" srcOrd="1" destOrd="0" presId="urn:microsoft.com/office/officeart/2018/2/layout/IconCircleList"/>
    <dgm:cxn modelId="{363C8628-AADC-4D16-AE78-CBA8D390E9F6}" type="presParOf" srcId="{8C952CE6-EAF4-4250-AE2C-0969971095A1}" destId="{7A1DD4FD-F7E7-40AB-A622-F44E43B434D2}" srcOrd="2" destOrd="0" presId="urn:microsoft.com/office/officeart/2018/2/layout/IconCircleList"/>
    <dgm:cxn modelId="{36FAE17A-7539-475F-A5AF-E6DA8F86B50D}" type="presParOf" srcId="{7A1DD4FD-F7E7-40AB-A622-F44E43B434D2}" destId="{09A86A5A-CC2C-417F-B06E-6DBAEB1A5DEF}" srcOrd="0" destOrd="0" presId="urn:microsoft.com/office/officeart/2018/2/layout/IconCircleList"/>
    <dgm:cxn modelId="{0DB94C1E-B20A-4894-9F3F-3899CCEBBE83}" type="presParOf" srcId="{7A1DD4FD-F7E7-40AB-A622-F44E43B434D2}" destId="{4CE73D81-2789-4BD7-8091-2AAE7DF2FA16}" srcOrd="1" destOrd="0" presId="urn:microsoft.com/office/officeart/2018/2/layout/IconCircleList"/>
    <dgm:cxn modelId="{17668804-2CF0-4FE3-885A-F4456CF8464D}" type="presParOf" srcId="{7A1DD4FD-F7E7-40AB-A622-F44E43B434D2}" destId="{CE5BBAF3-CFE7-40B5-82FF-222D46C58096}" srcOrd="2" destOrd="0" presId="urn:microsoft.com/office/officeart/2018/2/layout/IconCircleList"/>
    <dgm:cxn modelId="{E8E87F2F-8A1C-49DC-BAAE-D22EFC3E652D}" type="presParOf" srcId="{7A1DD4FD-F7E7-40AB-A622-F44E43B434D2}" destId="{2BFC65DF-8582-4CC9-8BC6-5682A6566C24}" srcOrd="3" destOrd="0" presId="urn:microsoft.com/office/officeart/2018/2/layout/IconCircleList"/>
    <dgm:cxn modelId="{12B69977-C9DC-408B-A858-B1C832475D13}" type="presParOf" srcId="{8C952CE6-EAF4-4250-AE2C-0969971095A1}" destId="{48D62698-BE87-431F-A2A2-0B7AFD7F8652}" srcOrd="3" destOrd="0" presId="urn:microsoft.com/office/officeart/2018/2/layout/IconCircleList"/>
    <dgm:cxn modelId="{3EDDB939-F420-4431-A4A2-37161B38C253}" type="presParOf" srcId="{8C952CE6-EAF4-4250-AE2C-0969971095A1}" destId="{4A5DDA95-70BD-425B-BD24-40B0775ABA92}" srcOrd="4" destOrd="0" presId="urn:microsoft.com/office/officeart/2018/2/layout/IconCircleList"/>
    <dgm:cxn modelId="{9794FB44-AFE7-46F6-8A8F-67FE0891F95F}" type="presParOf" srcId="{4A5DDA95-70BD-425B-BD24-40B0775ABA92}" destId="{4C966AE2-EAF6-431F-975D-F479B0D239C2}" srcOrd="0" destOrd="0" presId="urn:microsoft.com/office/officeart/2018/2/layout/IconCircleList"/>
    <dgm:cxn modelId="{4D2E0FCD-E68C-4288-B3CC-D7E8B6C1FD6F}" type="presParOf" srcId="{4A5DDA95-70BD-425B-BD24-40B0775ABA92}" destId="{102DEBFA-C9C0-4CCF-8D4F-8A63038A25C4}" srcOrd="1" destOrd="0" presId="urn:microsoft.com/office/officeart/2018/2/layout/IconCircleList"/>
    <dgm:cxn modelId="{B2B9D40D-DFA3-4DC0-815C-59BBB5C80C5A}" type="presParOf" srcId="{4A5DDA95-70BD-425B-BD24-40B0775ABA92}" destId="{C98D6076-433A-4A8F-BC1F-9B0E5F32CAE4}" srcOrd="2" destOrd="0" presId="urn:microsoft.com/office/officeart/2018/2/layout/IconCircleList"/>
    <dgm:cxn modelId="{96F0559C-1565-4A25-9CB0-8B50A517F53E}" type="presParOf" srcId="{4A5DDA95-70BD-425B-BD24-40B0775ABA92}" destId="{B30CE08F-F2A4-489A-B957-CF2FD8A15103}" srcOrd="3" destOrd="0" presId="urn:microsoft.com/office/officeart/2018/2/layout/IconCircleList"/>
    <dgm:cxn modelId="{6283BB13-6BD3-452F-9F5C-DEEAB2C2DCE7}" type="presParOf" srcId="{8C952CE6-EAF4-4250-AE2C-0969971095A1}" destId="{9A6CEB49-C66E-4A16-B4FC-557714770B29}" srcOrd="5" destOrd="0" presId="urn:microsoft.com/office/officeart/2018/2/layout/IconCircleList"/>
    <dgm:cxn modelId="{530D5B9C-E966-42BC-BB5A-A3E23BA4E4F2}" type="presParOf" srcId="{8C952CE6-EAF4-4250-AE2C-0969971095A1}" destId="{CA7FAD24-AC34-46D5-8633-1675B99E62A6}" srcOrd="6" destOrd="0" presId="urn:microsoft.com/office/officeart/2018/2/layout/IconCircleList"/>
    <dgm:cxn modelId="{D2E3D9AA-EE75-4831-B33B-B5112D3751D3}" type="presParOf" srcId="{CA7FAD24-AC34-46D5-8633-1675B99E62A6}" destId="{3CD7C1C4-6BE4-4471-B03B-F9083D8AB020}" srcOrd="0" destOrd="0" presId="urn:microsoft.com/office/officeart/2018/2/layout/IconCircleList"/>
    <dgm:cxn modelId="{52741761-0ACD-4CF2-AC9F-8160FE639FF1}" type="presParOf" srcId="{CA7FAD24-AC34-46D5-8633-1675B99E62A6}" destId="{0DB3B4CE-C245-45B7-9305-ED68CB72595D}" srcOrd="1" destOrd="0" presId="urn:microsoft.com/office/officeart/2018/2/layout/IconCircleList"/>
    <dgm:cxn modelId="{511BAED3-C189-4435-95B7-389C4E872232}" type="presParOf" srcId="{CA7FAD24-AC34-46D5-8633-1675B99E62A6}" destId="{AFCD2B9A-8AFD-496C-B8BF-A97CAD351740}" srcOrd="2" destOrd="0" presId="urn:microsoft.com/office/officeart/2018/2/layout/IconCircleList"/>
    <dgm:cxn modelId="{CB918C83-DF0D-435A-BA09-9EB7EF9E354F}" type="presParOf" srcId="{CA7FAD24-AC34-46D5-8633-1675B99E62A6}" destId="{DD6CF5CC-7E60-4AEF-B79B-DAAFB4F125BC}" srcOrd="3" destOrd="0" presId="urn:microsoft.com/office/officeart/2018/2/layout/IconCircleList"/>
    <dgm:cxn modelId="{D9D1D411-9B3F-44CF-8D26-3245A0C11E6F}" type="presParOf" srcId="{8C952CE6-EAF4-4250-AE2C-0969971095A1}" destId="{EDEACA05-E9BA-441E-B534-7CE6D07CA7C8}" srcOrd="7" destOrd="0" presId="urn:microsoft.com/office/officeart/2018/2/layout/IconCircleList"/>
    <dgm:cxn modelId="{A6DF7693-DAB2-40CA-BA72-922259AE404B}" type="presParOf" srcId="{8C952CE6-EAF4-4250-AE2C-0969971095A1}" destId="{E333C59D-65C4-4188-82EE-9DF04B4DD959}" srcOrd="8" destOrd="0" presId="urn:microsoft.com/office/officeart/2018/2/layout/IconCircleList"/>
    <dgm:cxn modelId="{CB71B5D6-6D86-4B6D-B82B-C9F5780DD58F}" type="presParOf" srcId="{E333C59D-65C4-4188-82EE-9DF04B4DD959}" destId="{921DD755-127E-42C6-85AB-CA40DD4496E0}" srcOrd="0" destOrd="0" presId="urn:microsoft.com/office/officeart/2018/2/layout/IconCircleList"/>
    <dgm:cxn modelId="{D172826C-D7F4-4770-A5B5-DEB22C979887}" type="presParOf" srcId="{E333C59D-65C4-4188-82EE-9DF04B4DD959}" destId="{385E1DB6-7224-424B-9D05-085015200D44}" srcOrd="1" destOrd="0" presId="urn:microsoft.com/office/officeart/2018/2/layout/IconCircleList"/>
    <dgm:cxn modelId="{0BF27D12-8423-43E1-BDCD-80E63379BD73}" type="presParOf" srcId="{E333C59D-65C4-4188-82EE-9DF04B4DD959}" destId="{1F1DAE37-0E7E-4921-A525-7D9E96A5354B}" srcOrd="2" destOrd="0" presId="urn:microsoft.com/office/officeart/2018/2/layout/IconCircleList"/>
    <dgm:cxn modelId="{4126AC9B-0ACA-4BAA-A727-CC6EC306CF73}" type="presParOf" srcId="{E333C59D-65C4-4188-82EE-9DF04B4DD959}" destId="{11956842-50BD-4871-94FB-5D08119B1E6A}" srcOrd="3" destOrd="0" presId="urn:microsoft.com/office/officeart/2018/2/layout/IconCircleList"/>
    <dgm:cxn modelId="{1CA65614-B498-40BF-9A59-C29A6D4D1F1E}" type="presParOf" srcId="{8C952CE6-EAF4-4250-AE2C-0969971095A1}" destId="{C6BC0202-559B-47C8-8849-82039FEFAE19}" srcOrd="9" destOrd="0" presId="urn:microsoft.com/office/officeart/2018/2/layout/IconCircleList"/>
    <dgm:cxn modelId="{24447AD9-D6DF-4E08-AB33-8617F0629FBF}" type="presParOf" srcId="{8C952CE6-EAF4-4250-AE2C-0969971095A1}" destId="{2F5CE634-694B-49D5-A92C-24C7C1873E99}" srcOrd="10" destOrd="0" presId="urn:microsoft.com/office/officeart/2018/2/layout/IconCircleList"/>
    <dgm:cxn modelId="{9D76CA0B-27BE-4F26-B6DA-F2D9E909A982}" type="presParOf" srcId="{2F5CE634-694B-49D5-A92C-24C7C1873E99}" destId="{FF856A40-A37B-49CC-8B87-21E9C58D4D89}" srcOrd="0" destOrd="0" presId="urn:microsoft.com/office/officeart/2018/2/layout/IconCircleList"/>
    <dgm:cxn modelId="{8C377E6C-5EFF-430C-83CF-8F2CE5EFC3DA}" type="presParOf" srcId="{2F5CE634-694B-49D5-A92C-24C7C1873E99}" destId="{CBB1F458-E515-416A-8121-238CDCFC1C85}" srcOrd="1" destOrd="0" presId="urn:microsoft.com/office/officeart/2018/2/layout/IconCircleList"/>
    <dgm:cxn modelId="{D1409E09-F518-4743-876B-2AE7C4A9C6F8}" type="presParOf" srcId="{2F5CE634-694B-49D5-A92C-24C7C1873E99}" destId="{D1A933B8-2296-4727-827F-1ABFE50E9178}" srcOrd="2" destOrd="0" presId="urn:microsoft.com/office/officeart/2018/2/layout/IconCircleList"/>
    <dgm:cxn modelId="{035C7AB3-ACD6-457C-9B56-6C94C63E00D7}" type="presParOf" srcId="{2F5CE634-694B-49D5-A92C-24C7C1873E99}" destId="{1BE1FE74-9185-4381-856C-06C054982003}"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148212-8FB0-4E37-9F28-255D4B1D29F8}">
      <dsp:nvSpPr>
        <dsp:cNvPr id="0" name=""/>
        <dsp:cNvSpPr/>
      </dsp:nvSpPr>
      <dsp:spPr>
        <a:xfrm>
          <a:off x="5406" y="217574"/>
          <a:ext cx="964152" cy="96415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5EDCA5-1F23-4085-8075-5E4BF58A8791}">
      <dsp:nvSpPr>
        <dsp:cNvPr id="0" name=""/>
        <dsp:cNvSpPr/>
      </dsp:nvSpPr>
      <dsp:spPr>
        <a:xfrm>
          <a:off x="207878" y="420046"/>
          <a:ext cx="559208" cy="55920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E4C6A12-909E-41BD-AEFA-CD34B732B7F6}">
      <dsp:nvSpPr>
        <dsp:cNvPr id="0" name=""/>
        <dsp:cNvSpPr/>
      </dsp:nvSpPr>
      <dsp:spPr>
        <a:xfrm>
          <a:off x="1176163" y="217574"/>
          <a:ext cx="2272645" cy="96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The Poor housekeeping Coordinator is the liaison between site staff and the Resident Service Coordinators</a:t>
          </a:r>
        </a:p>
      </dsp:txBody>
      <dsp:txXfrm>
        <a:off x="1176163" y="217574"/>
        <a:ext cx="2272645" cy="964152"/>
      </dsp:txXfrm>
    </dsp:sp>
    <dsp:sp modelId="{09A86A5A-CC2C-417F-B06E-6DBAEB1A5DEF}">
      <dsp:nvSpPr>
        <dsp:cNvPr id="0" name=""/>
        <dsp:cNvSpPr/>
      </dsp:nvSpPr>
      <dsp:spPr>
        <a:xfrm>
          <a:off x="3844800" y="217574"/>
          <a:ext cx="964152" cy="96415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E73D81-2789-4BD7-8091-2AAE7DF2FA16}">
      <dsp:nvSpPr>
        <dsp:cNvPr id="0" name=""/>
        <dsp:cNvSpPr/>
      </dsp:nvSpPr>
      <dsp:spPr>
        <a:xfrm>
          <a:off x="4047272" y="420046"/>
          <a:ext cx="559208" cy="5592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FC65DF-8582-4CC9-8BC6-5682A6566C24}">
      <dsp:nvSpPr>
        <dsp:cNvPr id="0" name=""/>
        <dsp:cNvSpPr/>
      </dsp:nvSpPr>
      <dsp:spPr>
        <a:xfrm>
          <a:off x="5015557" y="217574"/>
          <a:ext cx="2272645" cy="96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rtl="0">
            <a:lnSpc>
              <a:spcPct val="100000"/>
            </a:lnSpc>
            <a:spcBef>
              <a:spcPct val="0"/>
            </a:spcBef>
            <a:spcAft>
              <a:spcPct val="35000"/>
            </a:spcAft>
            <a:buNone/>
          </a:pPr>
          <a:r>
            <a:rPr lang="en-US" sz="1400" kern="1200" dirty="0">
              <a:solidFill>
                <a:schemeClr val="tx1"/>
              </a:solidFill>
            </a:rPr>
            <a:t>To assist </a:t>
          </a:r>
          <a:r>
            <a:rPr lang="en-US" sz="1400" kern="1200" dirty="0">
              <a:solidFill>
                <a:schemeClr val="tx1"/>
              </a:solidFill>
              <a:latin typeface="Corbel" panose="020B0503020204020204"/>
            </a:rPr>
            <a:t>with helping </a:t>
          </a:r>
          <a:r>
            <a:rPr lang="en-US" sz="1400" kern="1200" dirty="0">
              <a:solidFill>
                <a:schemeClr val="tx1"/>
              </a:solidFill>
            </a:rPr>
            <a:t> the Resident Service Coordinators visit and speak to the residents.</a:t>
          </a:r>
          <a:r>
            <a:rPr lang="en-US" sz="1400" kern="1200" dirty="0">
              <a:solidFill>
                <a:schemeClr val="tx1"/>
              </a:solidFill>
              <a:latin typeface="Corbel" panose="020B0503020204020204"/>
            </a:rPr>
            <a:t> </a:t>
          </a:r>
          <a:endParaRPr lang="en-US" sz="1400" kern="1200" dirty="0">
            <a:solidFill>
              <a:schemeClr val="tx1"/>
            </a:solidFill>
          </a:endParaRPr>
        </a:p>
      </dsp:txBody>
      <dsp:txXfrm>
        <a:off x="5015557" y="217574"/>
        <a:ext cx="2272645" cy="964152"/>
      </dsp:txXfrm>
    </dsp:sp>
    <dsp:sp modelId="{4C966AE2-EAF6-431F-975D-F479B0D239C2}">
      <dsp:nvSpPr>
        <dsp:cNvPr id="0" name=""/>
        <dsp:cNvSpPr/>
      </dsp:nvSpPr>
      <dsp:spPr>
        <a:xfrm>
          <a:off x="5406" y="2038838"/>
          <a:ext cx="964152" cy="96415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2DEBFA-C9C0-4CCF-8D4F-8A63038A25C4}">
      <dsp:nvSpPr>
        <dsp:cNvPr id="0" name=""/>
        <dsp:cNvSpPr/>
      </dsp:nvSpPr>
      <dsp:spPr>
        <a:xfrm>
          <a:off x="207878" y="2241310"/>
          <a:ext cx="559208" cy="55920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0CE08F-F2A4-489A-B957-CF2FD8A15103}">
      <dsp:nvSpPr>
        <dsp:cNvPr id="0" name=""/>
        <dsp:cNvSpPr/>
      </dsp:nvSpPr>
      <dsp:spPr>
        <a:xfrm>
          <a:off x="1176163" y="2038838"/>
          <a:ext cx="2272645" cy="96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To provide training on how to maintain and upkeep their homes</a:t>
          </a:r>
        </a:p>
      </dsp:txBody>
      <dsp:txXfrm>
        <a:off x="1176163" y="2038838"/>
        <a:ext cx="2272645" cy="964152"/>
      </dsp:txXfrm>
    </dsp:sp>
    <dsp:sp modelId="{3CD7C1C4-6BE4-4471-B03B-F9083D8AB020}">
      <dsp:nvSpPr>
        <dsp:cNvPr id="0" name=""/>
        <dsp:cNvSpPr/>
      </dsp:nvSpPr>
      <dsp:spPr>
        <a:xfrm>
          <a:off x="3844800" y="2038838"/>
          <a:ext cx="964152" cy="96415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B3B4CE-C245-45B7-9305-ED68CB72595D}">
      <dsp:nvSpPr>
        <dsp:cNvPr id="0" name=""/>
        <dsp:cNvSpPr/>
      </dsp:nvSpPr>
      <dsp:spPr>
        <a:xfrm>
          <a:off x="4047272" y="2241310"/>
          <a:ext cx="559208" cy="55920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D6CF5CC-7E60-4AEF-B79B-DAAFB4F125BC}">
      <dsp:nvSpPr>
        <dsp:cNvPr id="0" name=""/>
        <dsp:cNvSpPr/>
      </dsp:nvSpPr>
      <dsp:spPr>
        <a:xfrm>
          <a:off x="5015557" y="2038838"/>
          <a:ext cx="2272645" cy="96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To help decrease rodent issues</a:t>
          </a:r>
        </a:p>
      </dsp:txBody>
      <dsp:txXfrm>
        <a:off x="5015557" y="2038838"/>
        <a:ext cx="2272645" cy="964152"/>
      </dsp:txXfrm>
    </dsp:sp>
    <dsp:sp modelId="{921DD755-127E-42C6-85AB-CA40DD4496E0}">
      <dsp:nvSpPr>
        <dsp:cNvPr id="0" name=""/>
        <dsp:cNvSpPr/>
      </dsp:nvSpPr>
      <dsp:spPr>
        <a:xfrm>
          <a:off x="5406" y="3860101"/>
          <a:ext cx="964152" cy="964152"/>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5E1DB6-7224-424B-9D05-085015200D44}">
      <dsp:nvSpPr>
        <dsp:cNvPr id="0" name=""/>
        <dsp:cNvSpPr/>
      </dsp:nvSpPr>
      <dsp:spPr>
        <a:xfrm>
          <a:off x="207878" y="4062573"/>
          <a:ext cx="559208" cy="55920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956842-50BD-4871-94FB-5D08119B1E6A}">
      <dsp:nvSpPr>
        <dsp:cNvPr id="0" name=""/>
        <dsp:cNvSpPr/>
      </dsp:nvSpPr>
      <dsp:spPr>
        <a:xfrm>
          <a:off x="1176163" y="3860101"/>
          <a:ext cx="2272645" cy="96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rtl="0">
            <a:lnSpc>
              <a:spcPct val="100000"/>
            </a:lnSpc>
            <a:spcBef>
              <a:spcPct val="0"/>
            </a:spcBef>
            <a:spcAft>
              <a:spcPct val="35000"/>
            </a:spcAft>
            <a:buNone/>
          </a:pPr>
          <a:r>
            <a:rPr lang="en-US" sz="1400" kern="1200" dirty="0"/>
            <a:t>Improve our REAC scores</a:t>
          </a:r>
          <a:r>
            <a:rPr lang="en-US" sz="1400" kern="1200" dirty="0">
              <a:latin typeface="Corbel" panose="020B0503020204020204"/>
            </a:rPr>
            <a:t> </a:t>
          </a:r>
          <a:endParaRPr lang="en-US" sz="1400" kern="1200" dirty="0"/>
        </a:p>
      </dsp:txBody>
      <dsp:txXfrm>
        <a:off x="1176163" y="3860101"/>
        <a:ext cx="2272645" cy="964152"/>
      </dsp:txXfrm>
    </dsp:sp>
    <dsp:sp modelId="{FF856A40-A37B-49CC-8B87-21E9C58D4D89}">
      <dsp:nvSpPr>
        <dsp:cNvPr id="0" name=""/>
        <dsp:cNvSpPr/>
      </dsp:nvSpPr>
      <dsp:spPr>
        <a:xfrm>
          <a:off x="3844800" y="3860101"/>
          <a:ext cx="964152" cy="96415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B1F458-E515-416A-8121-238CDCFC1C85}">
      <dsp:nvSpPr>
        <dsp:cNvPr id="0" name=""/>
        <dsp:cNvSpPr/>
      </dsp:nvSpPr>
      <dsp:spPr>
        <a:xfrm>
          <a:off x="4047272" y="4062573"/>
          <a:ext cx="559208" cy="55920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BE1FE74-9185-4381-856C-06C054982003}">
      <dsp:nvSpPr>
        <dsp:cNvPr id="0" name=""/>
        <dsp:cNvSpPr/>
      </dsp:nvSpPr>
      <dsp:spPr>
        <a:xfrm>
          <a:off x="5015557" y="3860101"/>
          <a:ext cx="2272645" cy="96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Decrease in cost to turn a vacant unit</a:t>
          </a:r>
        </a:p>
      </dsp:txBody>
      <dsp:txXfrm>
        <a:off x="5015557" y="3860101"/>
        <a:ext cx="2272645" cy="964152"/>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3/13/2023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329539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3/13/2023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982175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3/13/2023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085251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3/13/2023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127538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dirty="0"/>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3/13/2023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437961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3/13/2023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953355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3/13/2023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095582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3/13/2023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9034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3/13/2023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276246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dirty="0"/>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3/13/2023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344125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dirty="0"/>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3/13/2023</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94453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dirty="0"/>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3/13/2023</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33113389"/>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thespruce.com/order-for-dish-washing-1900439"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thespruce.com/how-to-control-clothes-eating-insects-2145853"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accent1"/>
        </a:solidFill>
        <a:effectLst/>
      </p:bgPr>
    </p:bg>
    <p:spTree>
      <p:nvGrpSpPr>
        <p:cNvPr id="1" name=""/>
        <p:cNvGrpSpPr/>
        <p:nvPr/>
      </p:nvGrpSpPr>
      <p:grpSpPr>
        <a:xfrm>
          <a:off x="0" y="0"/>
          <a:ext cx="0" cy="0"/>
          <a:chOff x="0" y="0"/>
          <a:chExt cx="0" cy="0"/>
        </a:xfrm>
      </p:grpSpPr>
      <p:pic>
        <p:nvPicPr>
          <p:cNvPr id="4" name="Picture 4" descr="Cleaning items put in gray plastic jar">
            <a:extLst>
              <a:ext uri="{FF2B5EF4-FFF2-40B4-BE49-F238E27FC236}">
                <a16:creationId xmlns:a16="http://schemas.microsoft.com/office/drawing/2014/main" id="{9BCB5AD3-CCC3-9AF4-42B6-3C97ACA2001F}"/>
              </a:ext>
            </a:extLst>
          </p:cNvPr>
          <p:cNvPicPr>
            <a:picLocks noChangeAspect="1"/>
          </p:cNvPicPr>
          <p:nvPr/>
        </p:nvPicPr>
        <p:blipFill rotWithShape="1">
          <a:blip r:embed="rId2"/>
          <a:srcRect l="919" r="5406"/>
          <a:stretch/>
        </p:blipFill>
        <p:spPr>
          <a:xfrm>
            <a:off x="3494762" y="500647"/>
            <a:ext cx="7772401" cy="5330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D757878C-F8E4-D614-368C-7F6AE07F43FF}"/>
              </a:ext>
            </a:extLst>
          </p:cNvPr>
          <p:cNvSpPr>
            <a:spLocks noGrp="1"/>
          </p:cNvSpPr>
          <p:nvPr>
            <p:ph type="title" idx="4294967295"/>
          </p:nvPr>
        </p:nvSpPr>
        <p:spPr>
          <a:xfrm>
            <a:off x="0" y="573088"/>
            <a:ext cx="6242050" cy="1371600"/>
          </a:xfrm>
        </p:spPr>
        <p:txBody>
          <a:bodyPr anchor="b">
            <a:normAutofit/>
          </a:bodyPr>
          <a:lstStyle/>
          <a:p>
            <a:r>
              <a:rPr lang="en-US" sz="4000" dirty="0">
                <a:cs typeface="Calibri Light"/>
              </a:rPr>
              <a:t>Introduction</a:t>
            </a:r>
          </a:p>
        </p:txBody>
      </p:sp>
      <p:sp>
        <p:nvSpPr>
          <p:cNvPr id="6" name="Content Placeholder 5">
            <a:extLst>
              <a:ext uri="{FF2B5EF4-FFF2-40B4-BE49-F238E27FC236}">
                <a16:creationId xmlns:a16="http://schemas.microsoft.com/office/drawing/2014/main" id="{2EB806FC-2A2A-C23A-B7D5-0416D3EBB933}"/>
              </a:ext>
            </a:extLst>
          </p:cNvPr>
          <p:cNvSpPr>
            <a:spLocks noGrp="1"/>
          </p:cNvSpPr>
          <p:nvPr>
            <p:ph type="body" sz="half" idx="4294967295"/>
          </p:nvPr>
        </p:nvSpPr>
        <p:spPr>
          <a:xfrm>
            <a:off x="600681" y="4917845"/>
            <a:ext cx="6242050" cy="1828800"/>
          </a:xfrm>
        </p:spPr>
        <p:txBody>
          <a:bodyPr vert="horz" lIns="91440" tIns="45720" rIns="91440" bIns="45720" rtlCol="0" anchor="t">
            <a:normAutofit/>
          </a:bodyPr>
          <a:lstStyle/>
          <a:p>
            <a:pPr marL="0" indent="0">
              <a:buNone/>
            </a:pPr>
            <a:r>
              <a:rPr lang="en-US" sz="2800" b="1" dirty="0">
                <a:solidFill>
                  <a:srgbClr val="7030A0"/>
                </a:solidFill>
                <a:ea typeface="+mn-lt"/>
                <a:cs typeface="+mn-lt"/>
              </a:rPr>
              <a:t>Poor Housekeeping Pilot  Program </a:t>
            </a:r>
            <a:endParaRPr lang="en-US" sz="2800" b="1">
              <a:solidFill>
                <a:srgbClr val="7030A0"/>
              </a:solidFill>
            </a:endParaRPr>
          </a:p>
        </p:txBody>
      </p:sp>
      <p:sp>
        <p:nvSpPr>
          <p:cNvPr id="7" name="TextBox 6">
            <a:extLst>
              <a:ext uri="{FF2B5EF4-FFF2-40B4-BE49-F238E27FC236}">
                <a16:creationId xmlns:a16="http://schemas.microsoft.com/office/drawing/2014/main" id="{FF0C5AB0-F372-9736-F98A-B4ECAADC519B}"/>
              </a:ext>
            </a:extLst>
          </p:cNvPr>
          <p:cNvSpPr txBox="1"/>
          <p:nvPr/>
        </p:nvSpPr>
        <p:spPr>
          <a:xfrm>
            <a:off x="-703341" y="1940075"/>
            <a:ext cx="460111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7030A0"/>
                </a:solidFill>
              </a:rPr>
              <a:t>Housekeeping Coordinator</a:t>
            </a:r>
          </a:p>
          <a:p>
            <a:pPr algn="ctr"/>
            <a:r>
              <a:rPr lang="en-US" sz="3200" b="1" dirty="0">
                <a:solidFill>
                  <a:srgbClr val="7030A0"/>
                </a:solidFill>
              </a:rPr>
              <a:t>Carolina Johnson</a:t>
            </a:r>
          </a:p>
        </p:txBody>
      </p:sp>
    </p:spTree>
    <p:extLst>
      <p:ext uri="{BB962C8B-B14F-4D97-AF65-F5344CB8AC3E}">
        <p14:creationId xmlns:p14="http://schemas.microsoft.com/office/powerpoint/2010/main" val="1269385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E854D-B5B9-B15C-C3CB-B58B63F6A3E0}"/>
              </a:ext>
            </a:extLst>
          </p:cNvPr>
          <p:cNvSpPr>
            <a:spLocks noGrp="1"/>
          </p:cNvSpPr>
          <p:nvPr>
            <p:ph type="title"/>
          </p:nvPr>
        </p:nvSpPr>
        <p:spPr>
          <a:xfrm>
            <a:off x="252919" y="1123837"/>
            <a:ext cx="2947482" cy="4601183"/>
          </a:xfrm>
        </p:spPr>
        <p:txBody>
          <a:bodyPr>
            <a:normAutofit/>
          </a:bodyPr>
          <a:lstStyle/>
          <a:p>
            <a:r>
              <a:rPr lang="en-US" dirty="0"/>
              <a:t>Outside Areas</a:t>
            </a:r>
          </a:p>
        </p:txBody>
      </p:sp>
      <p:sp>
        <p:nvSpPr>
          <p:cNvPr id="3" name="Content Placeholder 2">
            <a:extLst>
              <a:ext uri="{FF2B5EF4-FFF2-40B4-BE49-F238E27FC236}">
                <a16:creationId xmlns:a16="http://schemas.microsoft.com/office/drawing/2014/main" id="{1C8CC3C6-FD9C-D46E-C70A-4739FD15878D}"/>
              </a:ext>
            </a:extLst>
          </p:cNvPr>
          <p:cNvSpPr>
            <a:spLocks noGrp="1"/>
          </p:cNvSpPr>
          <p:nvPr>
            <p:ph idx="1"/>
          </p:nvPr>
        </p:nvSpPr>
        <p:spPr>
          <a:xfrm>
            <a:off x="3869267" y="864108"/>
            <a:ext cx="3585891" cy="5120640"/>
          </a:xfrm>
        </p:spPr>
        <p:txBody>
          <a:bodyPr>
            <a:normAutofit/>
          </a:bodyPr>
          <a:lstStyle/>
          <a:p>
            <a:pPr marL="0" indent="0">
              <a:buNone/>
            </a:pPr>
            <a:endParaRPr lang="en-US" dirty="0"/>
          </a:p>
          <a:p>
            <a:r>
              <a:rPr lang="en-US" b="1" dirty="0">
                <a:ea typeface="+mn-lt"/>
                <a:cs typeface="+mn-lt"/>
              </a:rPr>
              <a:t>Avoid standing water</a:t>
            </a:r>
            <a:r>
              <a:rPr lang="en-US" dirty="0">
                <a:ea typeface="+mn-lt"/>
                <a:cs typeface="+mn-lt"/>
              </a:rPr>
              <a:t>. Holes that fill up with water, children's toys, and even birdbaths can be breeding grounds for bugs. Fill in or remove places that might fill up with rainwater. For birdbaths, consider draining and refilling weekly to prevent pests.</a:t>
            </a:r>
            <a:endParaRPr lang="en-US" dirty="0"/>
          </a:p>
          <a:p>
            <a:r>
              <a:rPr lang="en-US" b="1" dirty="0">
                <a:ea typeface="+mn-lt"/>
                <a:cs typeface="+mn-lt"/>
              </a:rPr>
              <a:t>Check your screens</a:t>
            </a:r>
            <a:r>
              <a:rPr lang="en-US" dirty="0">
                <a:ea typeface="+mn-lt"/>
                <a:cs typeface="+mn-lt"/>
              </a:rPr>
              <a:t>. Repair or replace broken screens on windows and doors. Add screens to any windows and doors that may be missing them.</a:t>
            </a:r>
            <a:r>
              <a:rPr lang="en-US" baseline="30000" dirty="0">
                <a:ea typeface="+mn-lt"/>
                <a:cs typeface="+mn-lt"/>
              </a:rPr>
              <a:t>1</a:t>
            </a:r>
            <a:endParaRPr lang="en-US" dirty="0"/>
          </a:p>
          <a:p>
            <a:endParaRPr lang="en-US" dirty="0"/>
          </a:p>
        </p:txBody>
      </p:sp>
      <p:pic>
        <p:nvPicPr>
          <p:cNvPr id="4" name="Picture 4" descr="Mosquito on skin">
            <a:extLst>
              <a:ext uri="{FF2B5EF4-FFF2-40B4-BE49-F238E27FC236}">
                <a16:creationId xmlns:a16="http://schemas.microsoft.com/office/drawing/2014/main" id="{413043AE-E368-5D97-D321-B26B3C30F35E}"/>
              </a:ext>
            </a:extLst>
          </p:cNvPr>
          <p:cNvPicPr>
            <a:picLocks noChangeAspect="1"/>
          </p:cNvPicPr>
          <p:nvPr/>
        </p:nvPicPr>
        <p:blipFill rotWithShape="1">
          <a:blip r:embed="rId2"/>
          <a:srcRect l="36820" r="19581"/>
          <a:stretch/>
        </p:blipFill>
        <p:spPr>
          <a:xfrm>
            <a:off x="7818120" y="758952"/>
            <a:ext cx="3617432" cy="5330952"/>
          </a:xfrm>
          <a:prstGeom prst="rect">
            <a:avLst/>
          </a:prstGeom>
        </p:spPr>
      </p:pic>
    </p:spTree>
    <p:extLst>
      <p:ext uri="{BB962C8B-B14F-4D97-AF65-F5344CB8AC3E}">
        <p14:creationId xmlns:p14="http://schemas.microsoft.com/office/powerpoint/2010/main" val="3086362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Vintage movie ending frame">
            <a:extLst>
              <a:ext uri="{FF2B5EF4-FFF2-40B4-BE49-F238E27FC236}">
                <a16:creationId xmlns:a16="http://schemas.microsoft.com/office/drawing/2014/main" id="{DB2931CC-B84B-E0DC-DC15-7C19449D2DA2}"/>
              </a:ext>
            </a:extLst>
          </p:cNvPr>
          <p:cNvPicPr>
            <a:picLocks noChangeAspect="1"/>
          </p:cNvPicPr>
          <p:nvPr/>
        </p:nvPicPr>
        <p:blipFill rotWithShape="1">
          <a:blip r:embed="rId2"/>
          <a:srcRect t="11368" b="16517"/>
          <a:stretch/>
        </p:blipFill>
        <p:spPr>
          <a:xfrm>
            <a:off x="1409794" y="771434"/>
            <a:ext cx="9372413" cy="5271953"/>
          </a:xfrm>
          <a:prstGeom prst="rect">
            <a:avLst/>
          </a:prstGeom>
        </p:spPr>
      </p:pic>
    </p:spTree>
    <p:extLst>
      <p:ext uri="{BB962C8B-B14F-4D97-AF65-F5344CB8AC3E}">
        <p14:creationId xmlns:p14="http://schemas.microsoft.com/office/powerpoint/2010/main" val="599901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 name="Rectangle 123">
            <a:extLst>
              <a:ext uri="{FF2B5EF4-FFF2-40B4-BE49-F238E27FC236}">
                <a16:creationId xmlns:a16="http://schemas.microsoft.com/office/drawing/2014/main" id="{845DB188-4006-4207-A473-B4B569C5B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6" name="Rectangle 125">
            <a:extLst>
              <a:ext uri="{FF2B5EF4-FFF2-40B4-BE49-F238E27FC236}">
                <a16:creationId xmlns:a16="http://schemas.microsoft.com/office/drawing/2014/main" id="{BAB4522D-D095-4687-BFB3-976E665AD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8" name="Rectangle 127">
            <a:extLst>
              <a:ext uri="{FF2B5EF4-FFF2-40B4-BE49-F238E27FC236}">
                <a16:creationId xmlns:a16="http://schemas.microsoft.com/office/drawing/2014/main" id="{9AAD8036-96D8-496C-8006-37ACA5AD86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24A4CBA9-3463-4C65-BF46-6B6C50E7F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42856" y="757325"/>
            <a:ext cx="3549144" cy="5329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CCA6A598-38F6-CE63-B101-D1399C42AD9B}"/>
              </a:ext>
            </a:extLst>
          </p:cNvPr>
          <p:cNvSpPr txBox="1"/>
          <p:nvPr/>
        </p:nvSpPr>
        <p:spPr>
          <a:xfrm>
            <a:off x="8895775" y="1123837"/>
            <a:ext cx="2947482" cy="460118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endParaRPr lang="en-US" sz="3600" cap="all" spc="-60">
              <a:solidFill>
                <a:srgbClr val="FFFFFF"/>
              </a:solidFill>
              <a:latin typeface="+mj-lt"/>
              <a:ea typeface="+mj-ea"/>
              <a:cs typeface="+mj-cs"/>
            </a:endParaRPr>
          </a:p>
          <a:p>
            <a:pPr>
              <a:lnSpc>
                <a:spcPct val="90000"/>
              </a:lnSpc>
              <a:spcBef>
                <a:spcPct val="0"/>
              </a:spcBef>
              <a:spcAft>
                <a:spcPts val="600"/>
              </a:spcAft>
            </a:pPr>
            <a:r>
              <a:rPr lang="en-US" sz="3600" cap="all" spc="-60" dirty="0">
                <a:solidFill>
                  <a:srgbClr val="FFFFFF"/>
                </a:solidFill>
                <a:latin typeface="+mj-lt"/>
                <a:ea typeface="+mj-ea"/>
                <a:cs typeface="+mj-cs"/>
              </a:rPr>
              <a:t>PURPOSE OF THE PROGRAM </a:t>
            </a:r>
            <a:r>
              <a:rPr lang="en-US" sz="3600" spc="-60" dirty="0">
                <a:solidFill>
                  <a:srgbClr val="FFFFFF"/>
                </a:solidFill>
                <a:latin typeface="+mj-lt"/>
                <a:ea typeface="+mj-ea"/>
                <a:cs typeface="+mj-cs"/>
              </a:rPr>
              <a:t>​</a:t>
            </a:r>
          </a:p>
        </p:txBody>
      </p:sp>
      <p:sp>
        <p:nvSpPr>
          <p:cNvPr id="132" name="Rectangle 131">
            <a:extLst>
              <a:ext uri="{FF2B5EF4-FFF2-40B4-BE49-F238E27FC236}">
                <a16:creationId xmlns:a16="http://schemas.microsoft.com/office/drawing/2014/main" id="{2DCEED6C-D39C-40AA-B89E-52C3FA5A7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 name="Content Placeholder 2">
            <a:extLst>
              <a:ext uri="{FF2B5EF4-FFF2-40B4-BE49-F238E27FC236}">
                <a16:creationId xmlns:a16="http://schemas.microsoft.com/office/drawing/2014/main" id="{29813A6C-A6E5-330D-636A-9AB557F88B6D}"/>
              </a:ext>
            </a:extLst>
          </p:cNvPr>
          <p:cNvGraphicFramePr>
            <a:graphicFrameLocks noGrp="1"/>
          </p:cNvGraphicFramePr>
          <p:nvPr>
            <p:extLst>
              <p:ext uri="{D42A27DB-BD31-4B8C-83A1-F6EECF244321}">
                <p14:modId xmlns:p14="http://schemas.microsoft.com/office/powerpoint/2010/main" val="3866542617"/>
              </p:ext>
            </p:extLst>
          </p:nvPr>
        </p:nvGraphicFramePr>
        <p:xfrm>
          <a:off x="866647" y="933854"/>
          <a:ext cx="7293610" cy="50418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7728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0" name="Rectangle 39">
            <a:extLst>
              <a:ext uri="{FF2B5EF4-FFF2-40B4-BE49-F238E27FC236}">
                <a16:creationId xmlns:a16="http://schemas.microsoft.com/office/drawing/2014/main" id="{07CBBDD0-4420-4A50-96AB-392F9B97CF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65BA403-54B9-4A0B-BC79-028C495C0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7" y="761999"/>
            <a:ext cx="755294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63284E5-9AC6-5F41-056E-00016A6554F2}"/>
              </a:ext>
            </a:extLst>
          </p:cNvPr>
          <p:cNvSpPr>
            <a:spLocks noGrp="1"/>
          </p:cNvSpPr>
          <p:nvPr>
            <p:ph type="title"/>
          </p:nvPr>
        </p:nvSpPr>
        <p:spPr>
          <a:xfrm>
            <a:off x="5054082" y="1298448"/>
            <a:ext cx="6068070" cy="3255264"/>
          </a:xfrm>
        </p:spPr>
        <p:txBody>
          <a:bodyPr vert="horz" lIns="91440" tIns="45720" rIns="91440" bIns="45720" rtlCol="0" anchor="b">
            <a:normAutofit/>
          </a:bodyPr>
          <a:lstStyle/>
          <a:p>
            <a:r>
              <a:rPr lang="en-US" sz="5900" spc="-100"/>
              <a:t>Housekeeping Video </a:t>
            </a:r>
          </a:p>
        </p:txBody>
      </p:sp>
      <p:sp>
        <p:nvSpPr>
          <p:cNvPr id="44" name="Rectangle 43">
            <a:extLst>
              <a:ext uri="{FF2B5EF4-FFF2-40B4-BE49-F238E27FC236}">
                <a16:creationId xmlns:a16="http://schemas.microsoft.com/office/drawing/2014/main" id="{DC8C6883-513A-4FE8-8B55-7AA2A13A9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3" name="Graphic 32" descr="Video camera">
            <a:extLst>
              <a:ext uri="{FF2B5EF4-FFF2-40B4-BE49-F238E27FC236}">
                <a16:creationId xmlns:a16="http://schemas.microsoft.com/office/drawing/2014/main" id="{CC1200CB-EA58-7F76-42C5-0EB7900929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6177" y="1695799"/>
            <a:ext cx="3458249" cy="3458249"/>
          </a:xfrm>
          <a:prstGeom prst="rect">
            <a:avLst/>
          </a:prstGeom>
        </p:spPr>
      </p:pic>
    </p:spTree>
    <p:extLst>
      <p:ext uri="{BB962C8B-B14F-4D97-AF65-F5344CB8AC3E}">
        <p14:creationId xmlns:p14="http://schemas.microsoft.com/office/powerpoint/2010/main" val="151778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07CBBDD0-4420-4A50-96AB-392F9B97CF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65BA403-54B9-4A0B-BC79-028C495C0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7" y="761999"/>
            <a:ext cx="755294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3AB1EF3-3381-2AC0-26A7-60ACFB45BCC7}"/>
              </a:ext>
            </a:extLst>
          </p:cNvPr>
          <p:cNvSpPr>
            <a:spLocks noGrp="1"/>
          </p:cNvSpPr>
          <p:nvPr>
            <p:ph type="ctrTitle"/>
          </p:nvPr>
        </p:nvSpPr>
        <p:spPr>
          <a:xfrm>
            <a:off x="5054082" y="1298448"/>
            <a:ext cx="6068070" cy="3255264"/>
          </a:xfrm>
        </p:spPr>
        <p:txBody>
          <a:bodyPr>
            <a:normAutofit/>
          </a:bodyPr>
          <a:lstStyle/>
          <a:p>
            <a:endParaRPr lang="en-US" dirty="0"/>
          </a:p>
        </p:txBody>
      </p:sp>
      <p:sp>
        <p:nvSpPr>
          <p:cNvPr id="3" name="Subtitle 2">
            <a:extLst>
              <a:ext uri="{FF2B5EF4-FFF2-40B4-BE49-F238E27FC236}">
                <a16:creationId xmlns:a16="http://schemas.microsoft.com/office/drawing/2014/main" id="{68135E76-C8E5-FDA0-D781-8636A0CB1A44}"/>
              </a:ext>
            </a:extLst>
          </p:cNvPr>
          <p:cNvSpPr>
            <a:spLocks noGrp="1"/>
          </p:cNvSpPr>
          <p:nvPr>
            <p:ph type="subTitle" idx="1"/>
          </p:nvPr>
        </p:nvSpPr>
        <p:spPr>
          <a:xfrm>
            <a:off x="5054083" y="4670246"/>
            <a:ext cx="6037903" cy="914400"/>
          </a:xfrm>
        </p:spPr>
        <p:txBody>
          <a:bodyPr>
            <a:normAutofit/>
          </a:bodyPr>
          <a:lstStyle/>
          <a:p>
            <a:r>
              <a:rPr lang="en-US" dirty="0"/>
              <a:t>By: Carolina Johnson </a:t>
            </a:r>
          </a:p>
        </p:txBody>
      </p:sp>
      <p:sp>
        <p:nvSpPr>
          <p:cNvPr id="16" name="Rectangle 15">
            <a:extLst>
              <a:ext uri="{FF2B5EF4-FFF2-40B4-BE49-F238E27FC236}">
                <a16:creationId xmlns:a16="http://schemas.microsoft.com/office/drawing/2014/main" id="{DC8C6883-513A-4FE8-8B55-7AA2A13A9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Graphic 6" descr="Mop and bucket">
            <a:extLst>
              <a:ext uri="{FF2B5EF4-FFF2-40B4-BE49-F238E27FC236}">
                <a16:creationId xmlns:a16="http://schemas.microsoft.com/office/drawing/2014/main" id="{656C04A9-8473-7407-EE74-BC5FDC0B9D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6177" y="1695799"/>
            <a:ext cx="3458249" cy="3458249"/>
          </a:xfrm>
          <a:prstGeom prst="rect">
            <a:avLst/>
          </a:prstGeom>
        </p:spPr>
      </p:pic>
      <p:pic>
        <p:nvPicPr>
          <p:cNvPr id="4" name="Picture 4" descr="Question mark boxes">
            <a:extLst>
              <a:ext uri="{FF2B5EF4-FFF2-40B4-BE49-F238E27FC236}">
                <a16:creationId xmlns:a16="http://schemas.microsoft.com/office/drawing/2014/main" id="{4D89F2E7-3B36-7E85-CA36-C57AC886197B}"/>
              </a:ext>
            </a:extLst>
          </p:cNvPr>
          <p:cNvPicPr>
            <a:picLocks noChangeAspect="1"/>
          </p:cNvPicPr>
          <p:nvPr/>
        </p:nvPicPr>
        <p:blipFill>
          <a:blip r:embed="rId4"/>
          <a:stretch>
            <a:fillRect/>
          </a:stretch>
        </p:blipFill>
        <p:spPr>
          <a:xfrm>
            <a:off x="5060198" y="1301345"/>
            <a:ext cx="6075334" cy="3441648"/>
          </a:xfrm>
          <a:prstGeom prst="rect">
            <a:avLst/>
          </a:prstGeom>
        </p:spPr>
      </p:pic>
    </p:spTree>
    <p:extLst>
      <p:ext uri="{BB962C8B-B14F-4D97-AF65-F5344CB8AC3E}">
        <p14:creationId xmlns:p14="http://schemas.microsoft.com/office/powerpoint/2010/main" val="381322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000"/>
                                  </p:stCondLst>
                                  <p:endCondLst>
                                    <p:cond evt="begin" delay="0">
                                      <p:tn val="5"/>
                                    </p:cond>
                                  </p:end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3033C1FA-44DC-4135-AC8E-99278C317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8481A727-51BA-47CD-BDF2-F800D0449B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6542FAF-4062-5BD5-29E2-40C65178188F}"/>
              </a:ext>
            </a:extLst>
          </p:cNvPr>
          <p:cNvSpPr>
            <a:spLocks noGrp="1"/>
          </p:cNvSpPr>
          <p:nvPr>
            <p:ph type="title"/>
          </p:nvPr>
        </p:nvSpPr>
        <p:spPr>
          <a:xfrm>
            <a:off x="321733" y="1123837"/>
            <a:ext cx="3983632" cy="1255469"/>
          </a:xfrm>
        </p:spPr>
        <p:txBody>
          <a:bodyPr vert="horz" lIns="91440" tIns="45720" rIns="91440" bIns="45720" rtlCol="0" anchor="ctr">
            <a:normAutofit/>
          </a:bodyPr>
          <a:lstStyle/>
          <a:p>
            <a:r>
              <a:rPr lang="en-US"/>
              <a:t>How to Prevent bugs &amp; Pest in your Home </a:t>
            </a:r>
          </a:p>
        </p:txBody>
      </p:sp>
      <p:sp>
        <p:nvSpPr>
          <p:cNvPr id="10" name="TextBox 9">
            <a:extLst>
              <a:ext uri="{FF2B5EF4-FFF2-40B4-BE49-F238E27FC236}">
                <a16:creationId xmlns:a16="http://schemas.microsoft.com/office/drawing/2014/main" id="{31D7BA16-2728-2BB7-FB18-6215A76C64FA}"/>
              </a:ext>
            </a:extLst>
          </p:cNvPr>
          <p:cNvSpPr txBox="1"/>
          <p:nvPr/>
        </p:nvSpPr>
        <p:spPr>
          <a:xfrm>
            <a:off x="321733" y="2510395"/>
            <a:ext cx="3983632" cy="327458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182880">
              <a:lnSpc>
                <a:spcPct val="90000"/>
              </a:lnSpc>
              <a:spcAft>
                <a:spcPts val="600"/>
              </a:spcAft>
              <a:buClr>
                <a:schemeClr val="accent1"/>
              </a:buClr>
              <a:buFont typeface="Wingdings 2" pitchFamily="18" charset="2"/>
              <a:buChar char=""/>
            </a:pPr>
            <a:r>
              <a:rPr lang="en-US">
                <a:solidFill>
                  <a:srgbClr val="FFFFFF"/>
                </a:solidFill>
              </a:rPr>
              <a:t>Pets</a:t>
            </a:r>
          </a:p>
          <a:p>
            <a:pPr indent="-182880">
              <a:lnSpc>
                <a:spcPct val="90000"/>
              </a:lnSpc>
              <a:spcAft>
                <a:spcPts val="600"/>
              </a:spcAft>
              <a:buClr>
                <a:schemeClr val="accent1"/>
              </a:buClr>
              <a:buFont typeface="Wingdings 2" pitchFamily="18" charset="2"/>
              <a:buChar char=""/>
            </a:pPr>
            <a:r>
              <a:rPr lang="en-US">
                <a:solidFill>
                  <a:srgbClr val="FFFFFF"/>
                </a:solidFill>
              </a:rPr>
              <a:t>Do not leave pet food out.</a:t>
            </a:r>
          </a:p>
          <a:p>
            <a:pPr indent="-182880">
              <a:lnSpc>
                <a:spcPct val="90000"/>
              </a:lnSpc>
              <a:spcAft>
                <a:spcPts val="600"/>
              </a:spcAft>
              <a:buClr>
                <a:schemeClr val="accent1"/>
              </a:buClr>
              <a:buFont typeface="Wingdings 2" pitchFamily="18" charset="2"/>
              <a:buChar char=""/>
            </a:pPr>
            <a:r>
              <a:rPr lang="en-US">
                <a:solidFill>
                  <a:srgbClr val="FFFFFF"/>
                </a:solidFill>
              </a:rPr>
              <a:t>Store the pet food in a sealed container.</a:t>
            </a:r>
          </a:p>
          <a:p>
            <a:pPr indent="-182880">
              <a:lnSpc>
                <a:spcPct val="90000"/>
              </a:lnSpc>
              <a:spcAft>
                <a:spcPts val="600"/>
              </a:spcAft>
              <a:buClr>
                <a:schemeClr val="accent1"/>
              </a:buClr>
              <a:buFont typeface="Wingdings 2" pitchFamily="18" charset="2"/>
              <a:buChar char=""/>
            </a:pPr>
            <a:r>
              <a:rPr lang="en-US">
                <a:solidFill>
                  <a:srgbClr val="FFFFFF"/>
                </a:solidFill>
              </a:rPr>
              <a:t>Clean cat litter box</a:t>
            </a:r>
          </a:p>
          <a:p>
            <a:pPr indent="-182880">
              <a:lnSpc>
                <a:spcPct val="90000"/>
              </a:lnSpc>
              <a:spcAft>
                <a:spcPts val="600"/>
              </a:spcAft>
              <a:buClr>
                <a:schemeClr val="accent1"/>
              </a:buClr>
              <a:buFont typeface="Wingdings 2" pitchFamily="18" charset="2"/>
              <a:buChar char=""/>
            </a:pPr>
            <a:r>
              <a:rPr lang="en-US">
                <a:solidFill>
                  <a:srgbClr val="FFFFFF"/>
                </a:solidFill>
              </a:rPr>
              <a:t>Pick-up your dog’s poop</a:t>
            </a:r>
          </a:p>
        </p:txBody>
      </p:sp>
      <p:pic>
        <p:nvPicPr>
          <p:cNvPr id="8" name="Picture 8" descr="Cat staring in the camera">
            <a:extLst>
              <a:ext uri="{FF2B5EF4-FFF2-40B4-BE49-F238E27FC236}">
                <a16:creationId xmlns:a16="http://schemas.microsoft.com/office/drawing/2014/main" id="{B77C9E44-BF4F-4809-72E8-E59A2DC0B8F4}"/>
              </a:ext>
            </a:extLst>
          </p:cNvPr>
          <p:cNvPicPr>
            <a:picLocks noChangeAspect="1"/>
          </p:cNvPicPr>
          <p:nvPr/>
        </p:nvPicPr>
        <p:blipFill rotWithShape="1">
          <a:blip r:embed="rId2"/>
          <a:srcRect l="27275" r="12880" b="2"/>
          <a:stretch/>
        </p:blipFill>
        <p:spPr>
          <a:xfrm>
            <a:off x="9402417" y="768097"/>
            <a:ext cx="2093613" cy="2335127"/>
          </a:xfrm>
          <a:prstGeom prst="rect">
            <a:avLst/>
          </a:prstGeom>
        </p:spPr>
      </p:pic>
      <p:pic>
        <p:nvPicPr>
          <p:cNvPr id="7" name="Picture 7" descr="Dirty dishes in sink">
            <a:extLst>
              <a:ext uri="{FF2B5EF4-FFF2-40B4-BE49-F238E27FC236}">
                <a16:creationId xmlns:a16="http://schemas.microsoft.com/office/drawing/2014/main" id="{3AC5A506-37B7-6D38-3E80-C0A56C01F362}"/>
              </a:ext>
            </a:extLst>
          </p:cNvPr>
          <p:cNvPicPr>
            <a:picLocks noChangeAspect="1"/>
          </p:cNvPicPr>
          <p:nvPr/>
        </p:nvPicPr>
        <p:blipFill rotWithShape="1">
          <a:blip r:embed="rId3"/>
          <a:srcRect t="7971" r="5" b="5"/>
          <a:stretch/>
        </p:blipFill>
        <p:spPr>
          <a:xfrm>
            <a:off x="7460907" y="3264090"/>
            <a:ext cx="4027002" cy="2825813"/>
          </a:xfrm>
          <a:prstGeom prst="rect">
            <a:avLst/>
          </a:prstGeom>
        </p:spPr>
      </p:pic>
      <p:pic>
        <p:nvPicPr>
          <p:cNvPr id="4" name="Picture 6" descr="A black rat">
            <a:extLst>
              <a:ext uri="{FF2B5EF4-FFF2-40B4-BE49-F238E27FC236}">
                <a16:creationId xmlns:a16="http://schemas.microsoft.com/office/drawing/2014/main" id="{9096BCD0-1D71-D801-BE4C-4DF419B0F913}"/>
              </a:ext>
            </a:extLst>
          </p:cNvPr>
          <p:cNvPicPr>
            <a:picLocks noChangeAspect="1"/>
          </p:cNvPicPr>
          <p:nvPr/>
        </p:nvPicPr>
        <p:blipFill rotWithShape="1">
          <a:blip r:embed="rId4"/>
          <a:srcRect l="8910" r="4228" b="-3"/>
          <a:stretch/>
        </p:blipFill>
        <p:spPr>
          <a:xfrm>
            <a:off x="5137461" y="758952"/>
            <a:ext cx="4113439" cy="3161093"/>
          </a:xfrm>
          <a:custGeom>
            <a:avLst/>
            <a:gdLst/>
            <a:ahLst/>
            <a:cxnLst/>
            <a:rect l="l" t="t" r="r" b="b"/>
            <a:pathLst>
              <a:path w="4113439" h="3161093">
                <a:moveTo>
                  <a:pt x="0" y="0"/>
                </a:moveTo>
                <a:lnTo>
                  <a:pt x="4113439" y="0"/>
                </a:lnTo>
                <a:lnTo>
                  <a:pt x="4113439" y="2344272"/>
                </a:lnTo>
                <a:lnTo>
                  <a:pt x="2157387" y="2344272"/>
                </a:lnTo>
                <a:lnTo>
                  <a:pt x="2157387" y="3161093"/>
                </a:lnTo>
                <a:lnTo>
                  <a:pt x="0" y="3161093"/>
                </a:lnTo>
                <a:close/>
              </a:path>
            </a:pathLst>
          </a:custGeom>
        </p:spPr>
      </p:pic>
      <p:pic>
        <p:nvPicPr>
          <p:cNvPr id="9" name="Picture 9" descr="Inquisitive puppy">
            <a:extLst>
              <a:ext uri="{FF2B5EF4-FFF2-40B4-BE49-F238E27FC236}">
                <a16:creationId xmlns:a16="http://schemas.microsoft.com/office/drawing/2014/main" id="{C9CAE56C-0135-51C9-E81E-DA904D77C5DA}"/>
              </a:ext>
            </a:extLst>
          </p:cNvPr>
          <p:cNvPicPr>
            <a:picLocks noChangeAspect="1"/>
          </p:cNvPicPr>
          <p:nvPr/>
        </p:nvPicPr>
        <p:blipFill rotWithShape="1">
          <a:blip r:embed="rId5"/>
          <a:srcRect l="26535" r="1782" b="-4"/>
          <a:stretch/>
        </p:blipFill>
        <p:spPr>
          <a:xfrm>
            <a:off x="5137461" y="4080912"/>
            <a:ext cx="2157385" cy="2008992"/>
          </a:xfrm>
          <a:prstGeom prst="rect">
            <a:avLst/>
          </a:prstGeom>
        </p:spPr>
      </p:pic>
      <p:sp>
        <p:nvSpPr>
          <p:cNvPr id="66" name="Rectangle 65">
            <a:extLst>
              <a:ext uri="{FF2B5EF4-FFF2-40B4-BE49-F238E27FC236}">
                <a16:creationId xmlns:a16="http://schemas.microsoft.com/office/drawing/2014/main" id="{AF6B7092-FA11-45BD-B50D-DF7999301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26865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1">
            <a:extLst>
              <a:ext uri="{FF2B5EF4-FFF2-40B4-BE49-F238E27FC236}">
                <a16:creationId xmlns:a16="http://schemas.microsoft.com/office/drawing/2014/main" id="{B86EEAC6-011F-4499-ACFF-2FDC742DB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Rectangle 43">
            <a:extLst>
              <a:ext uri="{FF2B5EF4-FFF2-40B4-BE49-F238E27FC236}">
                <a16:creationId xmlns:a16="http://schemas.microsoft.com/office/drawing/2014/main" id="{6970F14D-B6E6-40EA-96B4-4E18D0CF9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 name="Rectangle 45">
            <a:extLst>
              <a:ext uri="{FF2B5EF4-FFF2-40B4-BE49-F238E27FC236}">
                <a16:creationId xmlns:a16="http://schemas.microsoft.com/office/drawing/2014/main" id="{13577A01-3DD8-4E33-BEE1-3065F7E6F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68A0B73-90D1-5C86-E1AA-F51B2FE4FB8E}"/>
              </a:ext>
            </a:extLst>
          </p:cNvPr>
          <p:cNvSpPr>
            <a:spLocks noGrp="1"/>
          </p:cNvSpPr>
          <p:nvPr>
            <p:ph type="title"/>
          </p:nvPr>
        </p:nvSpPr>
        <p:spPr>
          <a:xfrm>
            <a:off x="289248" y="1123837"/>
            <a:ext cx="6451110" cy="1255469"/>
          </a:xfrm>
        </p:spPr>
        <p:txBody>
          <a:bodyPr vert="horz" lIns="91440" tIns="45720" rIns="91440" bIns="45720" rtlCol="0" anchor="ctr">
            <a:normAutofit/>
          </a:bodyPr>
          <a:lstStyle/>
          <a:p>
            <a:r>
              <a:rPr lang="en-US" dirty="0"/>
              <a:t>Kitchen</a:t>
            </a:r>
          </a:p>
        </p:txBody>
      </p:sp>
      <p:sp>
        <p:nvSpPr>
          <p:cNvPr id="3" name="TextBox 2">
            <a:extLst>
              <a:ext uri="{FF2B5EF4-FFF2-40B4-BE49-F238E27FC236}">
                <a16:creationId xmlns:a16="http://schemas.microsoft.com/office/drawing/2014/main" id="{326BAC25-3F53-3B4E-4B7A-9A506C4F82EC}"/>
              </a:ext>
            </a:extLst>
          </p:cNvPr>
          <p:cNvSpPr txBox="1"/>
          <p:nvPr/>
        </p:nvSpPr>
        <p:spPr>
          <a:xfrm>
            <a:off x="289248" y="2510395"/>
            <a:ext cx="6451109" cy="327458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182880">
              <a:lnSpc>
                <a:spcPct val="90000"/>
              </a:lnSpc>
              <a:spcAft>
                <a:spcPts val="600"/>
              </a:spcAft>
              <a:buClr>
                <a:schemeClr val="accent1"/>
              </a:buClr>
              <a:buFont typeface="Wingdings 2" pitchFamily="18" charset="2"/>
              <a:buChar char=""/>
            </a:pPr>
            <a:r>
              <a:rPr lang="en-US" sz="1300" b="1">
                <a:solidFill>
                  <a:srgbClr val="FFFFFF"/>
                </a:solidFill>
              </a:rPr>
              <a:t> Limit where you eat</a:t>
            </a:r>
            <a:r>
              <a:rPr lang="en-US" sz="1300">
                <a:solidFill>
                  <a:srgbClr val="FFFFFF"/>
                </a:solidFill>
              </a:rPr>
              <a:t>. Make a rule that eating is only done in the kitchen and dining areas. The fewer areas that have been exposed to crumbs and food residue, the less risk of an invasion you'll have.</a:t>
            </a:r>
          </a:p>
          <a:p>
            <a:pPr indent="-182880">
              <a:lnSpc>
                <a:spcPct val="90000"/>
              </a:lnSpc>
              <a:spcAft>
                <a:spcPts val="600"/>
              </a:spcAft>
              <a:buClr>
                <a:schemeClr val="accent1"/>
              </a:buClr>
              <a:buFont typeface="Wingdings 2" pitchFamily="18" charset="2"/>
              <a:buChar char=""/>
            </a:pPr>
            <a:r>
              <a:rPr lang="en-US" sz="1300" b="1">
                <a:solidFill>
                  <a:srgbClr val="FFFFFF"/>
                </a:solidFill>
              </a:rPr>
              <a:t>Clean the floor daily</a:t>
            </a:r>
            <a:r>
              <a:rPr lang="en-US" sz="1300">
                <a:solidFill>
                  <a:srgbClr val="FFFFFF"/>
                </a:solidFill>
              </a:rPr>
              <a:t>. Whether you choose to sweep or vacuum, clean the floor daily. Food and residue need to be removed quickly so that bugs won't be attracted to the mess. Missing a day may be just enough to attract some unwanted visitors to an unintended feast.</a:t>
            </a:r>
          </a:p>
          <a:p>
            <a:pPr indent="-182880">
              <a:lnSpc>
                <a:spcPct val="90000"/>
              </a:lnSpc>
              <a:spcAft>
                <a:spcPts val="600"/>
              </a:spcAft>
              <a:buClr>
                <a:schemeClr val="accent1"/>
              </a:buClr>
              <a:buFont typeface="Wingdings 2" pitchFamily="18" charset="2"/>
              <a:buChar char=""/>
            </a:pPr>
            <a:r>
              <a:rPr lang="en-US" sz="1300" b="1">
                <a:solidFill>
                  <a:srgbClr val="FFFFFF"/>
                </a:solidFill>
              </a:rPr>
              <a:t>Tackle spills quickly</a:t>
            </a:r>
            <a:r>
              <a:rPr lang="en-US" sz="1300">
                <a:solidFill>
                  <a:srgbClr val="FFFFFF"/>
                </a:solidFill>
              </a:rPr>
              <a:t>. Just as your messy floor can become an invitation to pests, spilled areas throughout the kitchen can beckon to bugs. Be sure to move furniture and appliances to be sure all the residue of a spill has been cleaned.</a:t>
            </a:r>
          </a:p>
          <a:p>
            <a:pPr indent="-182880">
              <a:lnSpc>
                <a:spcPct val="90000"/>
              </a:lnSpc>
              <a:spcAft>
                <a:spcPts val="600"/>
              </a:spcAft>
              <a:buClr>
                <a:schemeClr val="accent1"/>
              </a:buClr>
              <a:buFont typeface="Wingdings 2" pitchFamily="18" charset="2"/>
              <a:buChar char=""/>
            </a:pPr>
            <a:r>
              <a:rPr lang="en-US" sz="1300" b="1">
                <a:solidFill>
                  <a:srgbClr val="FFFFFF"/>
                </a:solidFill>
              </a:rPr>
              <a:t>Wash dishes</a:t>
            </a:r>
            <a:r>
              <a:rPr lang="en-US" sz="1300">
                <a:solidFill>
                  <a:srgbClr val="FFFFFF"/>
                </a:solidFill>
              </a:rPr>
              <a:t>. Waiting to </a:t>
            </a:r>
            <a:r>
              <a:rPr lang="en-US" sz="1300">
                <a:solidFill>
                  <a:srgbClr val="FFFFFF"/>
                </a:solidFill>
                <a:hlinkClick r:id="rId2">
                  <a:extLst>
                    <a:ext uri="{A12FA001-AC4F-418D-AE19-62706E023703}">
                      <ahyp:hlinkClr xmlns:ahyp="http://schemas.microsoft.com/office/drawing/2018/hyperlinkcolor" val="tx"/>
                    </a:ext>
                  </a:extLst>
                </a:hlinkClick>
              </a:rPr>
              <a:t>wash the dishes</a:t>
            </a:r>
            <a:r>
              <a:rPr lang="en-US" sz="1300">
                <a:solidFill>
                  <a:srgbClr val="FFFFFF"/>
                </a:solidFill>
              </a:rPr>
              <a:t> isn't a great idea. Even soaking dishes can be an attraction for bugs if they are left for an extended period of time. When dishes are washed, be sure to drain any dishwater, and wipe down the sink.</a:t>
            </a:r>
          </a:p>
          <a:p>
            <a:pPr indent="-182880">
              <a:lnSpc>
                <a:spcPct val="90000"/>
              </a:lnSpc>
              <a:spcAft>
                <a:spcPts val="600"/>
              </a:spcAft>
              <a:buClr>
                <a:schemeClr val="accent1"/>
              </a:buClr>
              <a:buFont typeface="Wingdings 2" pitchFamily="18" charset="2"/>
              <a:buChar char=""/>
            </a:pPr>
            <a:r>
              <a:rPr lang="en-US" sz="1300" b="1">
                <a:solidFill>
                  <a:srgbClr val="FFFFFF"/>
                </a:solidFill>
              </a:rPr>
              <a:t>Clear the drain</a:t>
            </a:r>
            <a:r>
              <a:rPr lang="en-US" sz="1300">
                <a:solidFill>
                  <a:srgbClr val="FFFFFF"/>
                </a:solidFill>
              </a:rPr>
              <a:t>. Be sure that any slow-moving drains are cleared and cleaned. Many bugs come indoors searching for water. Be sure to repair any leaky sinks and drains in your home.</a:t>
            </a:r>
            <a:r>
              <a:rPr lang="en-US" sz="1300" baseline="30000">
                <a:solidFill>
                  <a:srgbClr val="FFFFFF"/>
                </a:solidFill>
              </a:rPr>
              <a:t>1</a:t>
            </a:r>
          </a:p>
        </p:txBody>
      </p:sp>
      <p:pic>
        <p:nvPicPr>
          <p:cNvPr id="4" name="Picture 4" descr="House interior modern kitchen with center countertop">
            <a:extLst>
              <a:ext uri="{FF2B5EF4-FFF2-40B4-BE49-F238E27FC236}">
                <a16:creationId xmlns:a16="http://schemas.microsoft.com/office/drawing/2014/main" id="{0A723B4D-6110-C523-997C-A9DAE2D1B684}"/>
              </a:ext>
            </a:extLst>
          </p:cNvPr>
          <p:cNvPicPr>
            <a:picLocks noChangeAspect="1"/>
          </p:cNvPicPr>
          <p:nvPr/>
        </p:nvPicPr>
        <p:blipFill rotWithShape="1">
          <a:blip r:embed="rId3"/>
          <a:srcRect l="11098" r="41591"/>
          <a:stretch/>
        </p:blipFill>
        <p:spPr>
          <a:xfrm>
            <a:off x="7545032" y="759599"/>
            <a:ext cx="3778286" cy="5330650"/>
          </a:xfrm>
          <a:prstGeom prst="rect">
            <a:avLst/>
          </a:prstGeom>
        </p:spPr>
      </p:pic>
    </p:spTree>
    <p:extLst>
      <p:ext uri="{BB962C8B-B14F-4D97-AF65-F5344CB8AC3E}">
        <p14:creationId xmlns:p14="http://schemas.microsoft.com/office/powerpoint/2010/main" val="1683797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3577A01-3DD8-4E33-BEE1-3065F7E6F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599"/>
            <a:ext cx="705248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62F0261-1947-EBB9-9D62-A41F04EE85B8}"/>
              </a:ext>
            </a:extLst>
          </p:cNvPr>
          <p:cNvSpPr>
            <a:spLocks noGrp="1"/>
          </p:cNvSpPr>
          <p:nvPr>
            <p:ph type="title"/>
          </p:nvPr>
        </p:nvSpPr>
        <p:spPr>
          <a:xfrm>
            <a:off x="289248" y="1123837"/>
            <a:ext cx="6451110" cy="1255469"/>
          </a:xfrm>
        </p:spPr>
        <p:txBody>
          <a:bodyPr>
            <a:normAutofit/>
          </a:bodyPr>
          <a:lstStyle/>
          <a:p>
            <a:r>
              <a:rPr lang="en-US" dirty="0"/>
              <a:t>Pantry </a:t>
            </a:r>
          </a:p>
        </p:txBody>
      </p:sp>
      <p:sp>
        <p:nvSpPr>
          <p:cNvPr id="3" name="Content Placeholder 2">
            <a:extLst>
              <a:ext uri="{FF2B5EF4-FFF2-40B4-BE49-F238E27FC236}">
                <a16:creationId xmlns:a16="http://schemas.microsoft.com/office/drawing/2014/main" id="{B6DC239B-2B80-54EB-00E7-3C3FD6C0D2BF}"/>
              </a:ext>
            </a:extLst>
          </p:cNvPr>
          <p:cNvSpPr>
            <a:spLocks noGrp="1"/>
          </p:cNvSpPr>
          <p:nvPr>
            <p:ph idx="1"/>
          </p:nvPr>
        </p:nvSpPr>
        <p:spPr>
          <a:xfrm>
            <a:off x="289248" y="2510395"/>
            <a:ext cx="6451109" cy="3274586"/>
          </a:xfrm>
        </p:spPr>
        <p:txBody>
          <a:bodyPr anchor="t">
            <a:normAutofit/>
          </a:bodyPr>
          <a:lstStyle/>
          <a:p>
            <a:r>
              <a:rPr lang="en-US" sz="1400">
                <a:solidFill>
                  <a:srgbClr val="FFFFFF"/>
                </a:solidFill>
                <a:ea typeface="+mn-lt"/>
                <a:cs typeface="+mn-lt"/>
              </a:rPr>
              <a:t>Pantries</a:t>
            </a:r>
            <a:endParaRPr lang="en-US" sz="1400">
              <a:solidFill>
                <a:srgbClr val="FFFFFF"/>
              </a:solidFill>
            </a:endParaRPr>
          </a:p>
          <a:p>
            <a:r>
              <a:rPr lang="en-US" sz="1400" b="1">
                <a:solidFill>
                  <a:srgbClr val="FFFFFF"/>
                </a:solidFill>
                <a:ea typeface="+mn-lt"/>
                <a:cs typeface="+mn-lt"/>
              </a:rPr>
              <a:t>Wipe down bottles</a:t>
            </a:r>
            <a:r>
              <a:rPr lang="en-US" sz="1400">
                <a:solidFill>
                  <a:srgbClr val="FFFFFF"/>
                </a:solidFill>
                <a:ea typeface="+mn-lt"/>
                <a:cs typeface="+mn-lt"/>
              </a:rPr>
              <a:t>. After a bottle or jar has been used, be sure to wipe down the outside of the bottle and the lid. Residue on your honey, syrup, oil, and peanut butter containers can be a big attraction to bugs.</a:t>
            </a:r>
            <a:endParaRPr lang="en-US" sz="1400">
              <a:solidFill>
                <a:srgbClr val="FFFFFF"/>
              </a:solidFill>
            </a:endParaRPr>
          </a:p>
          <a:p>
            <a:r>
              <a:rPr lang="en-US" sz="1400" b="1">
                <a:solidFill>
                  <a:srgbClr val="FFFFFF"/>
                </a:solidFill>
                <a:ea typeface="+mn-lt"/>
                <a:cs typeface="+mn-lt"/>
              </a:rPr>
              <a:t>Store food properly</a:t>
            </a:r>
            <a:r>
              <a:rPr lang="en-US" sz="1400">
                <a:solidFill>
                  <a:srgbClr val="FFFFFF"/>
                </a:solidFill>
                <a:ea typeface="+mn-lt"/>
                <a:cs typeface="+mn-lt"/>
              </a:rPr>
              <a:t>. Bugs can get into all but the most tightly sealed packaging. Be sure to store items in the pantry in containers that properly seal. Consider removing many of your dry goods like sugars, flours, and bulk mixes in airtight containers. Even more frequently used items like cereal, pasta, and pet foods should be in containers that are fully resealable.</a:t>
            </a:r>
            <a:endParaRPr lang="en-US" sz="1400">
              <a:solidFill>
                <a:srgbClr val="FFFFFF"/>
              </a:solidFill>
            </a:endParaRPr>
          </a:p>
          <a:p>
            <a:r>
              <a:rPr lang="en-US" sz="1400" b="1">
                <a:solidFill>
                  <a:srgbClr val="FFFFFF"/>
                </a:solidFill>
                <a:ea typeface="+mn-lt"/>
                <a:cs typeface="+mn-lt"/>
              </a:rPr>
              <a:t>Watch out for fruits and vegetables.</a:t>
            </a:r>
            <a:r>
              <a:rPr lang="en-US" sz="1400">
                <a:solidFill>
                  <a:srgbClr val="FFFFFF"/>
                </a:solidFill>
                <a:ea typeface="+mn-lt"/>
                <a:cs typeface="+mn-lt"/>
              </a:rPr>
              <a:t> Of course, fresh fruits and vegetables are great for our nutrition, but they can be a pain in the pantry if they are anywhere near spoiling. Use or throw out fruits and vegetables that are past their prime. Those ripe fresh foods will attract ants, fruit flies, and many other pests.</a:t>
            </a:r>
            <a:r>
              <a:rPr lang="en-US" sz="1400" baseline="30000">
                <a:solidFill>
                  <a:srgbClr val="FFFFFF"/>
                </a:solidFill>
                <a:ea typeface="+mn-lt"/>
                <a:cs typeface="+mn-lt"/>
              </a:rPr>
              <a:t>1</a:t>
            </a:r>
            <a:endParaRPr lang="en-US" sz="1400">
              <a:solidFill>
                <a:srgbClr val="FFFFFF"/>
              </a:solidFill>
            </a:endParaRPr>
          </a:p>
          <a:p>
            <a:endParaRPr lang="en-US" sz="1400">
              <a:solidFill>
                <a:srgbClr val="FFFFFF"/>
              </a:solidFill>
            </a:endParaRPr>
          </a:p>
        </p:txBody>
      </p:sp>
      <p:pic>
        <p:nvPicPr>
          <p:cNvPr id="4" name="Picture 4" descr="Pantry shelves with jars and dishes">
            <a:extLst>
              <a:ext uri="{FF2B5EF4-FFF2-40B4-BE49-F238E27FC236}">
                <a16:creationId xmlns:a16="http://schemas.microsoft.com/office/drawing/2014/main" id="{BEDA1D1B-1A12-D99E-83A1-AA3917A7A870}"/>
              </a:ext>
            </a:extLst>
          </p:cNvPr>
          <p:cNvPicPr>
            <a:picLocks noChangeAspect="1"/>
          </p:cNvPicPr>
          <p:nvPr/>
        </p:nvPicPr>
        <p:blipFill rotWithShape="1">
          <a:blip r:embed="rId2"/>
          <a:srcRect l="16981" r="35708"/>
          <a:stretch/>
        </p:blipFill>
        <p:spPr>
          <a:xfrm>
            <a:off x="7545032" y="759599"/>
            <a:ext cx="3778286" cy="5330650"/>
          </a:xfrm>
          <a:prstGeom prst="rect">
            <a:avLst/>
          </a:prstGeom>
        </p:spPr>
      </p:pic>
    </p:spTree>
    <p:extLst>
      <p:ext uri="{BB962C8B-B14F-4D97-AF65-F5344CB8AC3E}">
        <p14:creationId xmlns:p14="http://schemas.microsoft.com/office/powerpoint/2010/main" val="3803705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63216-F7C5-1CD3-8C74-8EBFFC54B24D}"/>
              </a:ext>
            </a:extLst>
          </p:cNvPr>
          <p:cNvSpPr>
            <a:spLocks noGrp="1"/>
          </p:cNvSpPr>
          <p:nvPr>
            <p:ph type="title"/>
          </p:nvPr>
        </p:nvSpPr>
        <p:spPr>
          <a:xfrm>
            <a:off x="252919" y="1123837"/>
            <a:ext cx="2947482" cy="1283461"/>
          </a:xfrm>
        </p:spPr>
        <p:txBody>
          <a:bodyPr vert="horz" lIns="91440" tIns="45720" rIns="91440" bIns="45720" rtlCol="0" anchor="b">
            <a:normAutofit/>
          </a:bodyPr>
          <a:lstStyle/>
          <a:p>
            <a:r>
              <a:rPr lang="en-US" sz="2400">
                <a:ln w="15875">
                  <a:solidFill>
                    <a:srgbClr val="FFFFFF"/>
                  </a:solidFill>
                </a:ln>
              </a:rPr>
              <a:t>Clothes &amp; Closet</a:t>
            </a:r>
          </a:p>
        </p:txBody>
      </p:sp>
      <p:sp>
        <p:nvSpPr>
          <p:cNvPr id="5" name="TextBox 4">
            <a:extLst>
              <a:ext uri="{FF2B5EF4-FFF2-40B4-BE49-F238E27FC236}">
                <a16:creationId xmlns:a16="http://schemas.microsoft.com/office/drawing/2014/main" id="{2E816DE2-C6FF-5382-8B1F-F9952163476F}"/>
              </a:ext>
            </a:extLst>
          </p:cNvPr>
          <p:cNvSpPr txBox="1"/>
          <p:nvPr/>
        </p:nvSpPr>
        <p:spPr>
          <a:xfrm>
            <a:off x="252920" y="2407298"/>
            <a:ext cx="2947482" cy="349898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182880">
              <a:lnSpc>
                <a:spcPct val="90000"/>
              </a:lnSpc>
              <a:spcAft>
                <a:spcPts val="600"/>
              </a:spcAft>
              <a:buClr>
                <a:schemeClr val="accent1"/>
              </a:buClr>
              <a:buFont typeface="Wingdings 2" pitchFamily="18" charset="2"/>
              <a:buChar char=""/>
            </a:pPr>
            <a:r>
              <a:rPr lang="en-US" sz="1600">
                <a:solidFill>
                  <a:srgbClr val="FFFFFF"/>
                </a:solidFill>
              </a:rPr>
              <a:t>Clothes Closets</a:t>
            </a:r>
          </a:p>
          <a:p>
            <a:pPr indent="-182880">
              <a:lnSpc>
                <a:spcPct val="90000"/>
              </a:lnSpc>
              <a:spcAft>
                <a:spcPts val="600"/>
              </a:spcAft>
              <a:buClr>
                <a:schemeClr val="accent1"/>
              </a:buClr>
              <a:buFont typeface="Wingdings 2" pitchFamily="18" charset="2"/>
              <a:buChar char=""/>
            </a:pPr>
            <a:r>
              <a:rPr lang="en-US" sz="1600" b="1">
                <a:solidFill>
                  <a:srgbClr val="FFFFFF"/>
                </a:solidFill>
              </a:rPr>
              <a:t>Clean clothes before storing</a:t>
            </a:r>
            <a:r>
              <a:rPr lang="en-US" sz="1600">
                <a:solidFill>
                  <a:srgbClr val="FFFFFF"/>
                </a:solidFill>
              </a:rPr>
              <a:t>. Clothes that are dirty will </a:t>
            </a:r>
            <a:r>
              <a:rPr lang="en-US" sz="1600">
                <a:solidFill>
                  <a:srgbClr val="FFFFFF"/>
                </a:solidFill>
                <a:hlinkClick r:id="rId2"/>
              </a:rPr>
              <a:t>attract bugs</a:t>
            </a:r>
            <a:r>
              <a:rPr lang="en-US" sz="1600">
                <a:solidFill>
                  <a:srgbClr val="FFFFFF"/>
                </a:solidFill>
              </a:rPr>
              <a:t>. So before throwing all the winter coats into the back of your closet, take the time to have them dry cleaned or washed before being stored. Storing clothes in properly sealed containers will also go a long way towards preventing an infestation.</a:t>
            </a:r>
            <a:r>
              <a:rPr lang="en-US" sz="1600" baseline="30000">
                <a:solidFill>
                  <a:srgbClr val="FFFFFF"/>
                </a:solidFill>
              </a:rPr>
              <a:t>1</a:t>
            </a:r>
          </a:p>
          <a:p>
            <a:pPr indent="-182880">
              <a:lnSpc>
                <a:spcPct val="90000"/>
              </a:lnSpc>
              <a:spcAft>
                <a:spcPts val="600"/>
              </a:spcAft>
              <a:buClr>
                <a:schemeClr val="accent1"/>
              </a:buClr>
              <a:buFont typeface="Wingdings 2" pitchFamily="18" charset="2"/>
              <a:buChar char=""/>
            </a:pPr>
            <a:endParaRPr lang="en-US" sz="1600">
              <a:solidFill>
                <a:srgbClr val="FFFFFF"/>
              </a:solidFill>
            </a:endParaRPr>
          </a:p>
        </p:txBody>
      </p:sp>
      <p:pic>
        <p:nvPicPr>
          <p:cNvPr id="4" name="Picture 4" descr="Sweatshirts in different shades of grey">
            <a:extLst>
              <a:ext uri="{FF2B5EF4-FFF2-40B4-BE49-F238E27FC236}">
                <a16:creationId xmlns:a16="http://schemas.microsoft.com/office/drawing/2014/main" id="{A533A9A6-1D8E-EA19-68FE-DE21ADD344DE}"/>
              </a:ext>
            </a:extLst>
          </p:cNvPr>
          <p:cNvPicPr>
            <a:picLocks noGrp="1" noChangeAspect="1"/>
          </p:cNvPicPr>
          <p:nvPr>
            <p:ph idx="1"/>
          </p:nvPr>
        </p:nvPicPr>
        <p:blipFill rotWithShape="1">
          <a:blip r:embed="rId3"/>
          <a:srcRect r="2680" b="-1"/>
          <a:stretch/>
        </p:blipFill>
        <p:spPr>
          <a:xfrm>
            <a:off x="3778897" y="758952"/>
            <a:ext cx="7772401" cy="5330952"/>
          </a:xfrm>
          <a:prstGeom prst="rect">
            <a:avLst/>
          </a:prstGeom>
        </p:spPr>
      </p:pic>
    </p:spTree>
    <p:extLst>
      <p:ext uri="{BB962C8B-B14F-4D97-AF65-F5344CB8AC3E}">
        <p14:creationId xmlns:p14="http://schemas.microsoft.com/office/powerpoint/2010/main" val="241547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FCC5A-0AB7-2CC6-137C-06CF29F26327}"/>
              </a:ext>
            </a:extLst>
          </p:cNvPr>
          <p:cNvSpPr>
            <a:spLocks noGrp="1"/>
          </p:cNvSpPr>
          <p:nvPr>
            <p:ph type="title"/>
          </p:nvPr>
        </p:nvSpPr>
        <p:spPr/>
        <p:txBody>
          <a:bodyPr/>
          <a:lstStyle/>
          <a:p>
            <a:r>
              <a:rPr lang="en-US" dirty="0"/>
              <a:t>Garbage Bins </a:t>
            </a:r>
            <a:endParaRPr lang="en-US"/>
          </a:p>
        </p:txBody>
      </p:sp>
      <p:sp>
        <p:nvSpPr>
          <p:cNvPr id="3" name="Content Placeholder 2">
            <a:extLst>
              <a:ext uri="{FF2B5EF4-FFF2-40B4-BE49-F238E27FC236}">
                <a16:creationId xmlns:a16="http://schemas.microsoft.com/office/drawing/2014/main" id="{2211E28A-81A7-812F-9951-1881526D3444}"/>
              </a:ext>
            </a:extLst>
          </p:cNvPr>
          <p:cNvSpPr>
            <a:spLocks noGrp="1"/>
          </p:cNvSpPr>
          <p:nvPr>
            <p:ph idx="1"/>
          </p:nvPr>
        </p:nvSpPr>
        <p:spPr/>
        <p:txBody>
          <a:bodyPr/>
          <a:lstStyle/>
          <a:p>
            <a:r>
              <a:rPr lang="en-US" b="1" dirty="0">
                <a:ea typeface="+mn-lt"/>
                <a:cs typeface="+mn-lt"/>
              </a:rPr>
              <a:t>Clean out the recyclables</a:t>
            </a:r>
            <a:r>
              <a:rPr lang="en-US" dirty="0">
                <a:ea typeface="+mn-lt"/>
                <a:cs typeface="+mn-lt"/>
              </a:rPr>
              <a:t>. Be sure to rinse out plastic, glass, and metal containers that are being recycled.</a:t>
            </a:r>
            <a:endParaRPr lang="en-US" dirty="0"/>
          </a:p>
          <a:p>
            <a:r>
              <a:rPr lang="en-US" b="1" dirty="0">
                <a:ea typeface="+mn-lt"/>
                <a:cs typeface="+mn-lt"/>
              </a:rPr>
              <a:t>Clean garbage containers</a:t>
            </a:r>
            <a:r>
              <a:rPr lang="en-US" dirty="0">
                <a:ea typeface="+mn-lt"/>
                <a:cs typeface="+mn-lt"/>
              </a:rPr>
              <a:t>. Washing down the insides and outsides of your trash and recycling containers is a monthly job. We find it easiest to do this chore outside with a garden hose and a long-handled scrub brush. We recommend having a separate toilet brush that works well at cleaning the hard-to-reach areas of the trash cans.</a:t>
            </a:r>
            <a:endParaRPr lang="en-US" dirty="0"/>
          </a:p>
          <a:p>
            <a:r>
              <a:rPr lang="en-US" b="1" dirty="0">
                <a:ea typeface="+mn-lt"/>
                <a:cs typeface="+mn-lt"/>
              </a:rPr>
              <a:t>Put a lid on your trash</a:t>
            </a:r>
            <a:r>
              <a:rPr lang="en-US" dirty="0">
                <a:ea typeface="+mn-lt"/>
                <a:cs typeface="+mn-lt"/>
              </a:rPr>
              <a:t>. Lids on trash will keep bugs out, keep smells in, and keep infestations away. Choose bins and buckets with lids when shopping for garbage and recycling containers.</a:t>
            </a:r>
            <a:r>
              <a:rPr lang="en-US" baseline="30000" dirty="0">
                <a:ea typeface="+mn-lt"/>
                <a:cs typeface="+mn-lt"/>
              </a:rPr>
              <a:t>1</a:t>
            </a:r>
            <a:endParaRPr lang="en-US" dirty="0"/>
          </a:p>
          <a:p>
            <a:endParaRPr lang="en-US" dirty="0"/>
          </a:p>
        </p:txBody>
      </p:sp>
      <p:pic>
        <p:nvPicPr>
          <p:cNvPr id="4" name="Graphic 4" descr="No Littering with solid fill">
            <a:extLst>
              <a:ext uri="{FF2B5EF4-FFF2-40B4-BE49-F238E27FC236}">
                <a16:creationId xmlns:a16="http://schemas.microsoft.com/office/drawing/2014/main" id="{4C96D30A-25F3-BE52-9F6D-BE3E3F578D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2755" y="1327935"/>
            <a:ext cx="1590782" cy="1599343"/>
          </a:xfrm>
          <a:prstGeom prst="rect">
            <a:avLst/>
          </a:prstGeom>
        </p:spPr>
      </p:pic>
    </p:spTree>
    <p:extLst>
      <p:ext uri="{BB962C8B-B14F-4D97-AF65-F5344CB8AC3E}">
        <p14:creationId xmlns:p14="http://schemas.microsoft.com/office/powerpoint/2010/main" val="1045521044"/>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office theme</Template>
  <TotalTime>2</TotalTime>
  <Words>795</Words>
  <Application>Microsoft Office PowerPoint</Application>
  <PresentationFormat>Widescreen</PresentationFormat>
  <Paragraphs>42</Paragraphs>
  <Slides>11</Slides>
  <Notes>0</Notes>
  <HiddenSlides>1</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Corbel</vt:lpstr>
      <vt:lpstr>Wingdings 2</vt:lpstr>
      <vt:lpstr>Frame</vt:lpstr>
      <vt:lpstr>Introduction</vt:lpstr>
      <vt:lpstr>PowerPoint Presentation</vt:lpstr>
      <vt:lpstr>Housekeeping Video </vt:lpstr>
      <vt:lpstr>PowerPoint Presentation</vt:lpstr>
      <vt:lpstr>How to Prevent bugs &amp; Pest in your Home </vt:lpstr>
      <vt:lpstr>Kitchen</vt:lpstr>
      <vt:lpstr>Pantry </vt:lpstr>
      <vt:lpstr>Clothes &amp; Closet</vt:lpstr>
      <vt:lpstr>Garbage Bins </vt:lpstr>
      <vt:lpstr>Outside Areas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Carrasquillo, Blanca (HABC)</cp:lastModifiedBy>
  <cp:revision>496</cp:revision>
  <dcterms:created xsi:type="dcterms:W3CDTF">2013-07-15T20:26:40Z</dcterms:created>
  <dcterms:modified xsi:type="dcterms:W3CDTF">2023-03-13T13:12:23Z</dcterms:modified>
</cp:coreProperties>
</file>